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sldIdLst>
    <p:sldId id="324" r:id="rId2"/>
    <p:sldId id="259" r:id="rId3"/>
    <p:sldId id="261" r:id="rId4"/>
    <p:sldId id="277" r:id="rId5"/>
    <p:sldId id="318" r:id="rId6"/>
    <p:sldId id="319" r:id="rId7"/>
    <p:sldId id="320" r:id="rId8"/>
    <p:sldId id="321" r:id="rId9"/>
    <p:sldId id="317" r:id="rId10"/>
    <p:sldId id="322" r:id="rId11"/>
    <p:sldId id="262" r:id="rId12"/>
    <p:sldId id="323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8" r:id="rId21"/>
    <p:sldId id="270" r:id="rId22"/>
    <p:sldId id="279" r:id="rId23"/>
    <p:sldId id="271" r:id="rId24"/>
    <p:sldId id="272" r:id="rId25"/>
    <p:sldId id="273" r:id="rId26"/>
    <p:sldId id="274" r:id="rId27"/>
    <p:sldId id="280" r:id="rId28"/>
    <p:sldId id="275" r:id="rId29"/>
    <p:sldId id="276" r:id="rId30"/>
    <p:sldId id="325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10" r:id="rId54"/>
    <p:sldId id="311" r:id="rId55"/>
    <p:sldId id="312" r:id="rId56"/>
    <p:sldId id="313" r:id="rId57"/>
    <p:sldId id="314" r:id="rId58"/>
    <p:sldId id="315" r:id="rId59"/>
    <p:sldId id="298" r:id="rId6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43" autoAdjust="0"/>
    <p:restoredTop sz="94434" autoAdjust="0"/>
  </p:normalViewPr>
  <p:slideViewPr>
    <p:cSldViewPr snapToGrid="0">
      <p:cViewPr varScale="1">
        <p:scale>
          <a:sx n="64" d="100"/>
          <a:sy n="64" d="100"/>
        </p:scale>
        <p:origin x="81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9E49B-DF03-4D62-A806-E04250708637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FF6DA-664A-4796-B5A0-62ADE9A097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9E49B-DF03-4D62-A806-E04250708637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FF6DA-664A-4796-B5A0-62ADE9A097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9E49B-DF03-4D62-A806-E04250708637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FF6DA-664A-4796-B5A0-62ADE9A09754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9E49B-DF03-4D62-A806-E04250708637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FF6DA-664A-4796-B5A0-62ADE9A0975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9E49B-DF03-4D62-A806-E04250708637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FF6DA-664A-4796-B5A0-62ADE9A097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9E49B-DF03-4D62-A806-E04250708637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FF6DA-664A-4796-B5A0-62ADE9A0975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9E49B-DF03-4D62-A806-E04250708637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FF6DA-664A-4796-B5A0-62ADE9A097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9E49B-DF03-4D62-A806-E04250708637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FF6DA-664A-4796-B5A0-62ADE9A097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9E49B-DF03-4D62-A806-E04250708637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FF6DA-664A-4796-B5A0-62ADE9A097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9E49B-DF03-4D62-A806-E04250708637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FF6DA-664A-4796-B5A0-62ADE9A09754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9E49B-DF03-4D62-A806-E04250708637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FF6DA-664A-4796-B5A0-62ADE9A09754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419E49B-DF03-4D62-A806-E04250708637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43AFF6DA-664A-4796-B5A0-62ADE9A09754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160578" y="2562045"/>
            <a:ext cx="637533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Об организации</a:t>
            </a:r>
          </a:p>
          <a:p>
            <a:pPr algn="ctr"/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профориентационной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работы</a:t>
            </a:r>
          </a:p>
        </p:txBody>
      </p:sp>
    </p:spTree>
    <p:extLst>
      <p:ext uri="{BB962C8B-B14F-4D97-AF65-F5344CB8AC3E}">
        <p14:creationId xmlns:p14="http://schemas.microsoft.com/office/powerpoint/2010/main" val="22302409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4294967295"/>
          </p:nvPr>
        </p:nvSpPr>
        <p:spPr>
          <a:xfrm>
            <a:off x="450377" y="1282700"/>
            <a:ext cx="11341290" cy="4843463"/>
          </a:xfrm>
        </p:spPr>
        <p:txBody>
          <a:bodyPr/>
          <a:lstStyle/>
          <a:p>
            <a:pPr marL="270510" indent="0" algn="just">
              <a:lnSpc>
                <a:spcPct val="115000"/>
              </a:lnSpc>
              <a:spcAft>
                <a:spcPts val="600"/>
              </a:spcAft>
              <a:buNone/>
              <a:tabLst>
                <a:tab pos="90170" algn="l"/>
                <a:tab pos="540385" algn="l"/>
                <a:tab pos="630555" algn="l"/>
              </a:tabLst>
            </a:pPr>
            <a:endParaRPr lang="ru-RU" b="1" dirty="0">
              <a:latin typeface="Times New Roman"/>
              <a:ea typeface="Times New Roman"/>
              <a:cs typeface="Times New Roman"/>
            </a:endParaRPr>
          </a:p>
          <a:p>
            <a:pPr marL="270510" indent="0" algn="just">
              <a:lnSpc>
                <a:spcPct val="115000"/>
              </a:lnSpc>
              <a:spcAft>
                <a:spcPts val="600"/>
              </a:spcAft>
              <a:buNone/>
              <a:tabLst>
                <a:tab pos="90170" algn="l"/>
                <a:tab pos="540385" algn="l"/>
                <a:tab pos="630555" algn="l"/>
              </a:tabLst>
            </a:pPr>
            <a:r>
              <a:rPr lang="ru-RU" sz="32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2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Цель:</a:t>
            </a:r>
          </a:p>
          <a:p>
            <a:pPr marL="270510" indent="0" algn="just">
              <a:lnSpc>
                <a:spcPct val="115000"/>
              </a:lnSpc>
              <a:spcAft>
                <a:spcPts val="600"/>
              </a:spcAft>
              <a:buNone/>
              <a:tabLst>
                <a:tab pos="90170" algn="l"/>
                <a:tab pos="540385" algn="l"/>
                <a:tab pos="630555" algn="l"/>
              </a:tabLst>
            </a:pPr>
            <a:r>
              <a:rPr lang="ru-RU" sz="3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профессиональной ориентации  в школах является оптимизация процесса выбора профессии учащимися в соответствии с личными интересами, способностями и потребностями рынка труда.</a:t>
            </a:r>
            <a:endParaRPr lang="ru-RU" sz="3200" dirty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4955810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54842" y="863198"/>
            <a:ext cx="11450471" cy="52943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</a:p>
          <a:p>
            <a:pPr marL="0" lvl="0" indent="0" algn="just">
              <a:lnSpc>
                <a:spcPct val="115000"/>
              </a:lnSpc>
              <a:spcAft>
                <a:spcPts val="600"/>
              </a:spcAft>
              <a:buNone/>
              <a:tabLst>
                <a:tab pos="180340" algn="l"/>
                <a:tab pos="810260" algn="l"/>
              </a:tabLst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Обеспечить системность профессионального информирования учащихся на всех этапах обучения в соответствии с возрастными особенностями; </a:t>
            </a:r>
            <a:endParaRPr lang="ru-RU" sz="32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600"/>
              </a:spcAft>
              <a:buNone/>
              <a:tabLst>
                <a:tab pos="180340" algn="l"/>
                <a:tab pos="810260" algn="l"/>
              </a:tabLst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Создать условия для осознанного  выбора  учащимися профиля обучения и сферы будущей профессиональной деятельности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0215" algn="just">
              <a:lnSpc>
                <a:spcPct val="115000"/>
              </a:lnSpc>
              <a:spcAft>
                <a:spcPts val="600"/>
              </a:spcAft>
              <a:tabLst>
                <a:tab pos="180340" algn="l"/>
                <a:tab pos="540385" algn="l"/>
              </a:tabLst>
            </a:pP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08054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4294967295"/>
          </p:nvPr>
        </p:nvSpPr>
        <p:spPr>
          <a:xfrm>
            <a:off x="464024" y="996286"/>
            <a:ext cx="11204812" cy="5211763"/>
          </a:xfrm>
        </p:spPr>
        <p:txBody>
          <a:bodyPr/>
          <a:lstStyle/>
          <a:p>
            <a:pPr marL="270510" indent="90170" algn="ctr">
              <a:lnSpc>
                <a:spcPct val="115000"/>
              </a:lnSpc>
              <a:spcAft>
                <a:spcPts val="0"/>
              </a:spcAft>
              <a:tabLst>
                <a:tab pos="90170" algn="l"/>
              </a:tabLst>
            </a:pPr>
            <a:endParaRPr lang="ru-RU" sz="3200" b="1" dirty="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marL="270510" indent="90170" algn="ctr">
              <a:lnSpc>
                <a:spcPct val="115000"/>
              </a:lnSpc>
              <a:spcAft>
                <a:spcPts val="0"/>
              </a:spcAft>
              <a:tabLst>
                <a:tab pos="90170" algn="l"/>
              </a:tabLst>
            </a:pPr>
            <a:endParaRPr lang="ru-RU" sz="3200" b="1" dirty="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marL="270510" indent="0" algn="ctr">
              <a:lnSpc>
                <a:spcPct val="115000"/>
              </a:lnSpc>
              <a:spcAft>
                <a:spcPts val="0"/>
              </a:spcAft>
              <a:buNone/>
              <a:tabLst>
                <a:tab pos="90170" algn="l"/>
              </a:tabLst>
            </a:pPr>
            <a:r>
              <a:rPr lang="ru-RU" sz="32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Алгоритм организации профориентационной работы в общеобразовательном учреждении</a:t>
            </a:r>
            <a:endParaRPr lang="ru-RU" sz="3200" dirty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0299627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13900" y="768302"/>
            <a:ext cx="11436822" cy="5537200"/>
          </a:xfrm>
        </p:spPr>
        <p:txBody>
          <a:bodyPr>
            <a:normAutofit/>
          </a:bodyPr>
          <a:lstStyle/>
          <a:p>
            <a:pPr marL="0" lvl="0" indent="0" algn="ctr">
              <a:lnSpc>
                <a:spcPct val="115000"/>
              </a:lnSpc>
              <a:spcAft>
                <a:spcPts val="600"/>
              </a:spcAft>
              <a:buNone/>
              <a:tabLst>
                <a:tab pos="180340" algn="l"/>
                <a:tab pos="540385" algn="l"/>
              </a:tabLst>
            </a:pP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Организация профориентационной работы с учетом возрастных особенностей школьников</a:t>
            </a:r>
          </a:p>
          <a:p>
            <a:pPr marL="0" lvl="0" indent="0" algn="ctr">
              <a:lnSpc>
                <a:spcPct val="115000"/>
              </a:lnSpc>
              <a:spcAft>
                <a:spcPts val="600"/>
              </a:spcAft>
              <a:buNone/>
              <a:tabLst>
                <a:tab pos="180340" algn="l"/>
                <a:tab pos="540385" algn="l"/>
              </a:tabLst>
            </a:pPr>
            <a:endParaRPr lang="ru-RU" sz="32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0215" indent="0" algn="just">
              <a:lnSpc>
                <a:spcPct val="115000"/>
              </a:lnSpc>
              <a:buNone/>
            </a:pP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1-4 классы.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Формирование у младших школьников ценностного отношения к труду, понимание его роли в жизни человека и в обществе; развитие интереса к учебно-познавательной деятельности, основанной на участии детей в различных видах деятельности.</a:t>
            </a:r>
            <a:endParaRPr lang="ru-RU" sz="32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354900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518615" y="641990"/>
            <a:ext cx="11218460" cy="525621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5-7 классы: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развитие у школьников личностного интереса к профессиональной деятельности; формирование образа “Я”; приобретение первоначального опыта в различных сферах социально-профессиональной практики: технике, искусстве, медицине, сельском хозяйстве, экономике, культуре. Этому способствует выполнение учащимися профессиональных проб, которые позволяют соотнести свои индивидуальные возможности с требованиями, предъявляемыми профессиональной деятельностью к человеку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20165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95784" y="788964"/>
            <a:ext cx="11354937" cy="519112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36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36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8-9 классы: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уточнение образовательного запроса в ходе факультативных занятий и элективных курсов; групповое и индивидуальное консультирование с целью оказания помощи в выборе профиля обучения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80052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00251" y="1058532"/>
            <a:ext cx="11546005" cy="4894262"/>
          </a:xfrm>
        </p:spPr>
        <p:txBody>
          <a:bodyPr>
            <a:normAutofit/>
          </a:bodyPr>
          <a:lstStyle/>
          <a:p>
            <a:pPr marL="450215" indent="0" algn="just">
              <a:lnSpc>
                <a:spcPct val="115000"/>
              </a:lnSpc>
              <a:buNone/>
            </a:pP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0215" indent="0" algn="just">
              <a:lnSpc>
                <a:spcPct val="115000"/>
              </a:lnSpc>
              <a:buNone/>
            </a:pP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10-11 классы: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обучение действиям по самоподготовке и саморазвитию, формирование профессиональных качеств в избранном виде труда, коррекция профессиональных планов, оценка готовности к избранной деятельности.</a:t>
            </a:r>
            <a:endParaRPr lang="ru-RU" sz="32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6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6241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805218" y="667082"/>
            <a:ext cx="10508775" cy="5486400"/>
          </a:xfrm>
        </p:spPr>
        <p:txBody>
          <a:bodyPr>
            <a:normAutofit/>
          </a:bodyPr>
          <a:lstStyle/>
          <a:p>
            <a:pPr marL="0" lvl="0" indent="0" algn="ctr">
              <a:buClr>
                <a:srgbClr val="4A66AC"/>
              </a:buClr>
              <a:buNone/>
            </a:pP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Механизм организации профессиональной ориентации в школах </a:t>
            </a:r>
          </a:p>
          <a:p>
            <a:pPr marL="0" lvl="0" indent="0" algn="ctr">
              <a:buClr>
                <a:srgbClr val="4A66AC"/>
              </a:buClr>
              <a:buNone/>
            </a:pPr>
            <a:endParaRPr lang="ru-RU" sz="28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ctr">
              <a:buClr>
                <a:srgbClr val="4A66AC"/>
              </a:buClr>
              <a:buNone/>
            </a:pPr>
            <a:endParaRPr lang="ru-RU" sz="28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ctr">
              <a:buClr>
                <a:srgbClr val="4A66AC"/>
              </a:buClr>
              <a:buNone/>
            </a:pPr>
            <a:endParaRPr lang="ru-RU" sz="11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241" name="Рисунок 22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5404" y="1996224"/>
            <a:ext cx="7247922" cy="3899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6684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68491" y="657225"/>
            <a:ext cx="11368584" cy="5872163"/>
          </a:xfrm>
        </p:spPr>
        <p:txBody>
          <a:bodyPr>
            <a:normAutofit fontScale="62500" lnSpcReduction="20000"/>
          </a:bodyPr>
          <a:lstStyle/>
          <a:p>
            <a:pPr marL="0" lvl="0" indent="0" algn="just">
              <a:lnSpc>
                <a:spcPct val="115000"/>
              </a:lnSpc>
              <a:buNone/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45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по воспитательной работе</a:t>
            </a:r>
            <a:r>
              <a:rPr lang="ru-RU" sz="45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координирует </a:t>
            </a:r>
            <a:r>
              <a:rPr lang="ru-RU" sz="45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профориентационную</a:t>
            </a:r>
            <a:r>
              <a:rPr lang="ru-RU" sz="45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деятельность в школе</a:t>
            </a:r>
            <a:r>
              <a:rPr lang="ru-RU" sz="45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45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его функции входит:</a:t>
            </a:r>
            <a:endParaRPr lang="ru-RU" sz="45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ru-RU" sz="45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поддержание связей школы с социальными партнерами, занимающимися профориентацией школьников; </a:t>
            </a:r>
            <a:endParaRPr lang="ru-RU" sz="45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algn="just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ru-RU" sz="45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планирование работы педагогического коллектива по формированию готовности учащихся к профессиональному самоопределению;</a:t>
            </a:r>
            <a:endParaRPr lang="ru-RU" sz="45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algn="just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ru-RU" sz="45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анализ и коррекция деятельности педагогического коллектива по данному направлению;</a:t>
            </a:r>
            <a:endParaRPr lang="ru-RU" sz="45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algn="just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ru-RU" sz="45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организация повышения компетентности социального педагога, учителя технологии, учителей-предметников, библиотекаря, классных руководителей в работе, направленной на профессиональное самоопределение учащихся, через семинары, методические и педагогические советы.</a:t>
            </a:r>
            <a:endParaRPr lang="ru-RU" sz="45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800" dirty="0"/>
          </a:p>
        </p:txBody>
      </p:sp>
    </p:spTree>
    <p:extLst>
      <p:ext uri="{BB962C8B-B14F-4D97-AF65-F5344CB8AC3E}">
        <p14:creationId xmlns:p14="http://schemas.microsoft.com/office/powerpoint/2010/main" val="10674150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13899" y="472388"/>
            <a:ext cx="11450471" cy="6040437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5000"/>
              </a:lnSpc>
              <a:buNone/>
            </a:pPr>
            <a:r>
              <a:rPr lang="ru-RU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Социальный педагог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организует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профориентационное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информирование и руководит кабинетом профориентации. Основные направления деятельности: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проведение лекций и семинаров по расширению знаний школьников о мире профессий;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организация встреч с представителями колледжей, ВУЗов и потенциальными работодателями;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согласование планов проведения экскурсий на предприятиях и в организациях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ТиПО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консультация учащихся и их родителей по вопросам востребованности профессий в регионе и социализации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800" dirty="0">
              <a:solidFill>
                <a:schemeClr val="tx2">
                  <a:lumMod val="75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0149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9560" y="487681"/>
            <a:ext cx="11582400" cy="5423542"/>
          </a:xfrm>
        </p:spPr>
        <p:txBody>
          <a:bodyPr>
            <a:normAutofit/>
          </a:bodyPr>
          <a:lstStyle/>
          <a:p>
            <a:pPr marL="180340" indent="0" algn="just">
              <a:lnSpc>
                <a:spcPct val="115000"/>
              </a:lnSpc>
              <a:spcAft>
                <a:spcPts val="600"/>
              </a:spcAft>
              <a:buNone/>
            </a:pPr>
            <a:endParaRPr lang="ru-RU" sz="4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340" indent="0" algn="just">
              <a:lnSpc>
                <a:spcPct val="115000"/>
              </a:lnSpc>
              <a:spcAft>
                <a:spcPts val="600"/>
              </a:spcAft>
              <a:buNone/>
            </a:pPr>
            <a:endParaRPr lang="ru-RU" sz="4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340" indent="0" algn="just">
              <a:lnSpc>
                <a:spcPct val="115000"/>
              </a:lnSpc>
              <a:spcAft>
                <a:spcPts val="600"/>
              </a:spcAft>
              <a:buNone/>
            </a:pPr>
            <a:endParaRPr lang="ru-RU" sz="4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340" indent="0" algn="ctr">
              <a:lnSpc>
                <a:spcPct val="115000"/>
              </a:lnSpc>
              <a:spcAft>
                <a:spcPts val="600"/>
              </a:spcAft>
              <a:buNone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Аспекты профориентационной деятельности</a:t>
            </a:r>
            <a:endParaRPr lang="ru-RU" sz="4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340" indent="0" algn="just">
              <a:lnSpc>
                <a:spcPct val="115000"/>
              </a:lnSpc>
              <a:spcAft>
                <a:spcPts val="600"/>
              </a:spcAft>
              <a:buNone/>
            </a:pP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endParaRPr lang="ru-RU" sz="4000" b="1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27643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95784" y="802849"/>
            <a:ext cx="11341289" cy="5422900"/>
          </a:xfrm>
        </p:spPr>
        <p:txBody>
          <a:bodyPr>
            <a:normAutofit lnSpcReduction="10000"/>
          </a:bodyPr>
          <a:lstStyle/>
          <a:p>
            <a:pPr lvl="0" algn="just">
              <a:lnSpc>
                <a:spcPct val="107000"/>
              </a:lnSpc>
              <a:buClr>
                <a:srgbClr val="4A66AC"/>
              </a:buClr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содействие успешной социализации учащихся, попавших в трудные жизненные ситуации, через оказание педагогической поддержки в процессе их профессионального и жизненного самоопределения;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Clr>
                <a:srgbClr val="4A66AC"/>
              </a:buClr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оказание помощи учащимся в выстраивании индивидуальной стратегии планирования профессиональной карьеры; 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Clr>
                <a:srgbClr val="4A66AC"/>
              </a:buClr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оформление информационных стендов для проведения профориентации;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Clr>
                <a:srgbClr val="4A66AC"/>
              </a:buClr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банка видео фильмов о профессиях, проспектов и справочных материалов о потребностях региона в кадрах;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Clr>
                <a:srgbClr val="4A66AC"/>
              </a:buClr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ведение мониторинга результативности профориентационной работы в школе 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rgbClr val="4A66AC"/>
              </a:buClr>
            </a:pPr>
            <a:endParaRPr lang="ru-RU" dirty="0">
              <a:solidFill>
                <a:srgbClr val="242852">
                  <a:lumMod val="75000"/>
                </a:srgb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38688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436728" y="573088"/>
            <a:ext cx="11354938" cy="5732178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15000"/>
              </a:lnSpc>
              <a:buNone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Учитель художественного труда: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осуществляет знакомство учащихся с миром профессий  с учетом их возрастных психолого-физиологических особенностей;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дает начальные сведения о профессиональных сферах, средствах и условиях труда;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знакомит с отраслями промышленности развитыми в регионе  и профессиями востребованными на рынке труда;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предоставляет информацию о требованиях предъявляемых  профессией к человеку – специалисту; 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79964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668740" y="1119116"/>
            <a:ext cx="10617958" cy="4792734"/>
          </a:xfrm>
        </p:spPr>
        <p:txBody>
          <a:bodyPr>
            <a:noAutofit/>
          </a:bodyPr>
          <a:lstStyle/>
          <a:p>
            <a:pPr lvl="0" algn="just">
              <a:lnSpc>
                <a:spcPct val="115000"/>
              </a:lnSpc>
              <a:buClr>
                <a:srgbClr val="4A66AC"/>
              </a:buClr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оказывает содействие в привитие начальных профессиональных навыков по средствам предмета технологии;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buClr>
                <a:srgbClr val="4A66AC"/>
              </a:buClr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участвует в проведении производственных экскурсии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buClr>
                <a:srgbClr val="4A66AC"/>
              </a:buClr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ориентируясь на личность обучающегося, способствует  развитию его мотивации, к профессиональному самоопределению;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buClr>
                <a:srgbClr val="4A66AC"/>
              </a:buClr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показывает учащимся значимость выполнения правил охраны труда и пожарной безопасности на производстве.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rgbClr val="4A66AC"/>
              </a:buClr>
            </a:pPr>
            <a:endParaRPr lang="ru-RU" sz="2800" dirty="0">
              <a:solidFill>
                <a:srgbClr val="242852">
                  <a:lumMod val="75000"/>
                </a:srgbClr>
              </a:solidFill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9882217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436728" y="584247"/>
            <a:ext cx="11464120" cy="5861050"/>
          </a:xfrm>
        </p:spPr>
        <p:txBody>
          <a:bodyPr>
            <a:normAutofit fontScale="92500" lnSpcReduction="10000"/>
          </a:bodyPr>
          <a:lstStyle/>
          <a:p>
            <a:pPr marL="0" lvl="0" indent="0" algn="just">
              <a:lnSpc>
                <a:spcPct val="115000"/>
              </a:lnSpc>
              <a:buNone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Учителя-предметники: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способствуют развитию познавательного интереса и творческой направленности личности школьников, используя разнообразные методы и средства: проектную деятельность, деловые игры, семинары, «круглые столы», конференции, предметные недели, олимпиады, факультативы, конкурсы стенных газет, домашние сочинения и т.д.;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обеспечивают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профориентационную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направленность уроков, 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формируют у учащихся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общетрудовые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профессионально важные навыки; 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способствуют формированию у школьников адекватной самооценки; 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адаптируют профильные программы в зависимости от профиля класса, особенностей учащихся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организуют совместно с учебными заведениями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ТиПО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ВУЗов научно-практическую деятельность.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5386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464024" y="616282"/>
            <a:ext cx="11273050" cy="6002882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15000"/>
              </a:lnSpc>
              <a:buNone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Библиотекарь: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оказывает информационную поддержку учителям-предметникам и классным руководителям, подбирая литературу профориентационной направленности с учетом возрастных особенностей возраста учащихся; 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изучает читательские интересы учащихся и рекомендует им литературу, помогающую в выборе профессии; 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организует выставки книг о профессиях по сферам и отраслям (машиностроение, транспорт, строительство, в мире искусства и т.д.);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проводит читательские диспуты и конференции профориентационной направленности; 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оказывает содействие в работе кабинета профориента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ции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9825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82137" y="477435"/>
            <a:ext cx="11341290" cy="6073491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15000"/>
              </a:lnSpc>
              <a:buNone/>
            </a:pPr>
            <a:r>
              <a:rPr lang="ru-RU" sz="21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Школьный психолог:</a:t>
            </a:r>
            <a:endParaRPr lang="ru-RU" sz="21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осуществляет психологического сопровождение профессионального становления личности учащихся;</a:t>
            </a:r>
            <a:endParaRPr lang="ru-RU" sz="21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изучает профессиональные интересы и склонности учащихся;</a:t>
            </a:r>
            <a:endParaRPr lang="ru-RU" sz="21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осуществляет мониторинг готовности учащегося к профильному и профессиональному самоопределению путем анкетирования учащихся и их родителей;</a:t>
            </a:r>
            <a:endParaRPr lang="ru-RU" sz="21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составляет индивидуальные </a:t>
            </a:r>
            <a:r>
              <a:rPr lang="ru-RU" sz="21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профориентационные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карты учеников, используя результаты </a:t>
            </a:r>
            <a:r>
              <a:rPr lang="ru-RU" sz="21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профдиагностики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1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проводит </a:t>
            </a:r>
            <a:r>
              <a:rPr lang="ru-RU" sz="21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профориентационные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тренинги для учащихся;</a:t>
            </a:r>
            <a:endParaRPr lang="ru-RU" sz="21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осуществляет психологическое просвещение родителей и педагогов на тему выбора профессии; </a:t>
            </a:r>
            <a:endParaRPr lang="ru-RU" sz="21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проводит профессиональное консультирование учащихся с учетом их возрастных особенностей; </a:t>
            </a:r>
            <a:endParaRPr lang="ru-RU" sz="21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формирует базу инструментария по профессиональной диагностике и </a:t>
            </a:r>
            <a:r>
              <a:rPr lang="ru-RU" sz="21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профессиограммам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1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98996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68489" y="393961"/>
            <a:ext cx="11436823" cy="5815770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15000"/>
              </a:lnSpc>
              <a:buNone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Классный руководитель: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составляет педагогической поддержки профессионального самоопределения учащихся, опираясь на образовательную программу и план воспитательной работы школы;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активизирует познавательную и творческую активность школьников;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приглашает родителей учащихся для выступлений перед учениками с информацией о своей профессии;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помогает в организации индивидуальных и групповых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профориентационных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бесед, диспутов, конференции; 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помогает учащимся моделировать варианты профильного обучения и профессионального становления, анализировать собственные достижений, составлять собственный портфолио;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6855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477671" y="693406"/>
            <a:ext cx="11150221" cy="5516562"/>
          </a:xfrm>
        </p:spPr>
        <p:txBody>
          <a:bodyPr>
            <a:normAutofit lnSpcReduction="10000"/>
          </a:bodyPr>
          <a:lstStyle/>
          <a:p>
            <a:pPr lvl="0" algn="just">
              <a:lnSpc>
                <a:spcPct val="107000"/>
              </a:lnSpc>
              <a:buClr>
                <a:srgbClr val="4A66AC"/>
              </a:buClr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помогает социальному педагогу в организации посещения учащимися дней открытых дверей в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ТиПО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ВУЗах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Clr>
                <a:srgbClr val="4A66AC"/>
              </a:buClr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помогает в организации  тематических и комплексных экскурсий учащихся на предприятия; 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Clr>
                <a:srgbClr val="4A66AC"/>
              </a:buClr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помогает и организует встречи учащихся с выпускниками школы, сделавшими профессиональный выбор;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Clr>
                <a:srgbClr val="4A66AC"/>
              </a:buClr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оказывает помощь школьному психологу в проведении анкетирования учащихся и их родителей по проблеме  профессионального самоопределения; 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Clr>
                <a:srgbClr val="4A66AC"/>
              </a:buClr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проводит родительские собрания с обсуждением проблем формирования готовности учащихся к профессиональному самоопределению.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22926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545909" y="526742"/>
            <a:ext cx="11259403" cy="5730875"/>
          </a:xfrm>
        </p:spPr>
        <p:txBody>
          <a:bodyPr>
            <a:normAutofit fontScale="92500" lnSpcReduction="10000"/>
          </a:bodyPr>
          <a:lstStyle/>
          <a:p>
            <a:pPr marL="0" lvl="0" indent="0" algn="just">
              <a:lnSpc>
                <a:spcPct val="115000"/>
              </a:lnSpc>
              <a:buNone/>
            </a:pPr>
            <a:endParaRPr lang="ru-RU" sz="20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buNone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Медицинский работник: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способствует формированию у школьников установки на здоровый образ жизни;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определяет физические возможности учащихся способствующие освоению профессии.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ведет мониторинг состояния здоровья  учащихся;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проводит  беседы о взаимосвязи успешности профессиональной карьеры и здоровья человека;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оказывает помощь социальному педагогу,  классному руководителю, школьному психологу и библиотекарю в проведении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профориентционных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мероприятий, позволяющих учащимся сделать адекватный их физическому здоровью выбор профессии.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1193177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8959646"/>
              </p:ext>
            </p:extLst>
          </p:nvPr>
        </p:nvGraphicFramePr>
        <p:xfrm>
          <a:off x="802256" y="1173191"/>
          <a:ext cx="10343072" cy="5255367"/>
        </p:xfrm>
        <a:graphic>
          <a:graphicData uri="http://schemas.openxmlformats.org/drawingml/2006/table">
            <a:tbl>
              <a:tblPr firstRow="1" firstCol="1" bandRow="1"/>
              <a:tblGrid>
                <a:gridCol w="5064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1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46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034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68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54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985" marR="23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название методик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985" marR="23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Авторы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985" marR="23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цель диагностики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985" marR="23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обьект диагностики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985" marR="23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5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985" marR="23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Классификация профессий.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985" marR="23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Климов  Е. А.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985" marR="23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выявление у учащихся склонностей к профессиям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985" marR="23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3,5,7,9 классы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985" marR="23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59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985" marR="23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Определение профессионального типа личности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985" marR="23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Дж. Голланд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985" marR="23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28700" algn="l"/>
                        </a:tabLs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выявления профессиональной направленности через степень выраженности типа личности.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985" marR="23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4,8 классы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985" marR="23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80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985" marR="23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Карта интересов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985" marR="23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Климов  Е. А.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985" marR="23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028700" algn="l"/>
                        </a:tabLs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изучение профессиональных интересов и склонностей  учащихся</a:t>
                      </a:r>
                      <a:endParaRPr lang="ru-RU" sz="1400">
                        <a:effectLst/>
                        <a:latin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028700" algn="l"/>
                        </a:tabLs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985" marR="23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4,6,8,10 классы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985" marR="23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05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985" marR="23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Проверь свои интересы. 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23985" marR="23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985" marR="23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определение профессиональных предпочтений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985" marR="23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4,6 классы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985" marR="23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5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985" marR="23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методика Йовайши</a:t>
                      </a:r>
                      <a:r>
                        <a:rPr lang="kk-KZ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985" marR="23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Йоваш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985" marR="23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изучение профессиональной направленности школьников старших классов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985" marR="23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9,11классы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985" marR="23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010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985" marR="23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Опросник профессиональной готовности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985" marR="23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Л.Н.Кабардова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985" marR="23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изучает возможности сочетании профессионально-ориентированных уменний и навыков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985" marR="23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 класс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985" marR="23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54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985" marR="23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Профессиональная ориентация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985" marR="23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985" marR="23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для выявления профессиональных склонностей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985" marR="23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5,7 класс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985" marR="23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4314102" y="552892"/>
            <a:ext cx="35637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/>
              <a:t>Список рекомендуемых методик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3503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289560" y="922655"/>
            <a:ext cx="11612880" cy="5539105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15000"/>
              </a:lnSpc>
              <a:spcAft>
                <a:spcPts val="600"/>
              </a:spcAft>
              <a:buClr>
                <a:srgbClr val="4A66AC"/>
              </a:buClr>
              <a:buNone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Социальный аспект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заключается в формировании ценностных ориентаций молодежи в профессиональном самоопределении, где делается акцент на изучении требований к квалификации работника. </a:t>
            </a:r>
            <a:endParaRPr lang="ru-RU" sz="2800" i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600"/>
              </a:spcAft>
              <a:buNone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Экономический аспект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 это процесс управления выбором профессии молодежи в соответствии с потребностями общества (изучение рынка труда). 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600"/>
              </a:spcAft>
              <a:buNone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Психологический аспект 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работа с личностью, направленная на формирование осознанного профессионального выбора, учитывающего интересы, способности и возможности личности.  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1491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573206" y="617538"/>
            <a:ext cx="11341290" cy="52943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40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40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40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КАБИНЕТ  ПРОФОРИЕНТАЦИИ В ШКОЛЕ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179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586855" y="747713"/>
            <a:ext cx="11177516" cy="516413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2800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Кабинет профориентации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является организационно ­методическим, информационным и консультационным центром профориентационной работы в общеобразовательном учреждении. Это классное помещение, специально оборудованное для организации и проведения мероприятий, направленных на развитие профессионального самосознания учащихся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55899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68490" y="670162"/>
            <a:ext cx="11395879" cy="55499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5000"/>
              </a:lnSpc>
              <a:buNone/>
            </a:pP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32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деятельности кабинета профориентации является создание условий для организации и проведения организационно-методической работы с учащимися и родителями, а также для аудио и видео ознакомления учащихся с миром профессии.</a:t>
            </a:r>
            <a:endParaRPr lang="ru-RU" sz="32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259415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41195" y="587375"/>
            <a:ext cx="11559654" cy="5908959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5000"/>
              </a:lnSpc>
              <a:buNone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Профессиональное   просвещение школьников и их родителей.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у школьников профессиональных интересов, способностей   и мотивов профессионального выбора. 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Подготовка учащихся к выбору профессии с учетом их интересов, индивидуальных способностей и потребностей рынка.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Ознакомление учащихся с условиями получения профессии с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ТиПО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ВУЗами.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Проведение социально-психологической диагностики индивидуальных   особенностей личности школьников, значимых  при выборе профессии.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8746156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423081" y="644834"/>
            <a:ext cx="11327641" cy="5680075"/>
          </a:xfrm>
        </p:spPr>
        <p:txBody>
          <a:bodyPr>
            <a:normAutofit/>
          </a:bodyPr>
          <a:lstStyle/>
          <a:p>
            <a:pPr lvl="0" algn="just">
              <a:lnSpc>
                <a:spcPct val="107000"/>
              </a:lnSpc>
              <a:buClr>
                <a:srgbClr val="4A66AC"/>
              </a:buClr>
              <a:buFont typeface="Wingdings" panose="05000000000000000000" pitchFamily="2" charset="2"/>
              <a:buChar char=""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Оказание методической помощи учащимся выпускных классов в принятии осознанного выбора профессии и пути профессионального образования. Проведение экскурсии учащихся на производственные предприятия и посещение «Дней открытых дверей» в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ТиПО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ВУЗы.</a:t>
            </a:r>
            <a:endParaRPr lang="ru-RU" sz="32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Clr>
                <a:srgbClr val="4A66AC"/>
              </a:buClr>
              <a:buFont typeface="Wingdings" panose="05000000000000000000" pitchFamily="2" charset="2"/>
              <a:buChar char=""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Методическая помощь педагогическому коллективу в изучении профессиональных намерений   школьников для дальнейшего развития интересов, склонностей и способностей учащихся.</a:t>
            </a:r>
            <a:endParaRPr lang="ru-RU" sz="32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41611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423081" y="847109"/>
            <a:ext cx="11286698" cy="5395913"/>
          </a:xfrm>
        </p:spPr>
        <p:txBody>
          <a:bodyPr/>
          <a:lstStyle/>
          <a:p>
            <a:pPr marL="0" indent="0" algn="ctr">
              <a:lnSpc>
                <a:spcPct val="115000"/>
              </a:lnSpc>
              <a:buNone/>
            </a:pPr>
            <a:r>
              <a:rPr lang="kk-KZ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Организация и содержания работы кабинета</a:t>
            </a:r>
            <a:endParaRPr lang="ru-RU" sz="32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На основании приказа директора школы заведующим  кабинетом назначается  социальный педагог.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2.Заведующий кабинета обеспечивает создание необходимых условий для проведения профориентационной работы, осуществляет контроль за кабинетом.</a:t>
            </a:r>
            <a:endParaRPr lang="ru-RU" sz="36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20968928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423081" y="504825"/>
            <a:ext cx="11768919" cy="594677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15000"/>
              </a:lnSpc>
              <a:buNone/>
            </a:pPr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Организация работы с учащимися и их родителями:</a:t>
            </a:r>
            <a:endParaRPr lang="ru-RU" sz="26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  <a:tabLst>
                <a:tab pos="90170" algn="l"/>
              </a:tabLst>
            </a:pPr>
            <a:r>
              <a:rPr lang="ru-RU" sz="26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изучение индивидуальных особенностей учащихся с использованием современных социально-психологических методов и средств;</a:t>
            </a:r>
            <a:endParaRPr lang="ru-RU" sz="2600" dirty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  <a:tabLst>
                <a:tab pos="90170" algn="l"/>
              </a:tabLst>
            </a:pPr>
            <a:r>
              <a:rPr lang="ru-RU" sz="26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проведение </a:t>
            </a:r>
            <a:r>
              <a:rPr lang="ru-RU" sz="26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профориентационных</a:t>
            </a:r>
            <a:r>
              <a:rPr lang="ru-RU" sz="26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занятий, курсов и тренингов;</a:t>
            </a:r>
            <a:endParaRPr lang="ru-RU" sz="2600" dirty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  <a:tabLst>
                <a:tab pos="90170" algn="l"/>
              </a:tabLst>
            </a:pPr>
            <a:r>
              <a:rPr lang="ru-RU" sz="26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информирование о потребностях регионального рынка труда, о путях получения профессии и возможностях трудоустройства;</a:t>
            </a:r>
            <a:endParaRPr lang="ru-RU" sz="2600" dirty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  <a:tabLst>
                <a:tab pos="90170" algn="l"/>
              </a:tabLst>
            </a:pPr>
            <a:r>
              <a:rPr lang="ru-RU" sz="26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организация для учащихся и учителей виртуальных экскурсий (с использованием компьютерного и мультимедийного оборудования, </a:t>
            </a:r>
            <a:r>
              <a:rPr lang="ru-RU" sz="26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web</a:t>
            </a:r>
            <a:r>
              <a:rPr lang="ru-RU" sz="26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-ресурсов: электронного музея профессий, каталогов профессиональных учебных заведений и пр.)индивидуальные консультации по вопросам выбора профессии, трудоустройства с участием социально-медико-психологической службы;</a:t>
            </a:r>
            <a:endParaRPr lang="ru-RU" sz="2600" dirty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  <a:tabLst>
                <a:tab pos="90170" algn="l"/>
              </a:tabLst>
            </a:pPr>
            <a:r>
              <a:rPr lang="ru-RU" sz="26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организация встреч с руководителями, специалистами предприятий, организаций, учреждений профессионального образования, работниками учреждений социально- трудовой адаптации и профориентации.</a:t>
            </a:r>
            <a:endParaRPr lang="ru-RU" sz="2600" dirty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  <a:p>
            <a:pPr marL="270510" indent="90170" algn="just">
              <a:lnSpc>
                <a:spcPct val="115000"/>
              </a:lnSpc>
              <a:spcAft>
                <a:spcPts val="0"/>
              </a:spcAft>
              <a:tabLst>
                <a:tab pos="90170" algn="l"/>
              </a:tabLst>
            </a:pPr>
            <a:endParaRPr lang="ru-RU" sz="1800" dirty="0">
              <a:latin typeface="Calibri"/>
              <a:ea typeface="Times New Roman"/>
              <a:cs typeface="Times New Roman"/>
            </a:endParaRPr>
          </a:p>
          <a:p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8214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68490" y="619434"/>
            <a:ext cx="11559653" cy="5494337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35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Организация работы с педагогическим коллективом:</a:t>
            </a:r>
            <a:endParaRPr lang="ru-RU" sz="35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Координация профориентационной работы классных руководителей, учителей предметников, педагогов-организаторов;</a:t>
            </a:r>
            <a:endParaRPr lang="ru-RU" sz="35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Оказание им организационной и методической помощи по вопросам профессиональной ориентации учащихся;</a:t>
            </a:r>
            <a:endParaRPr lang="ru-RU" sz="35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Содействие укреплению сотрудничества в области профориентации общеобразовательного учреждения с учреждениями с </a:t>
            </a:r>
            <a:r>
              <a:rPr lang="ru-RU" sz="35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ТиПО</a:t>
            </a:r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ВУЗов и предприятиями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6559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95786" y="878504"/>
            <a:ext cx="11491414" cy="538581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Оборудование кабинета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Кабинет может создаваться как в отдельном помещении, так и на базе одного из учебных кабинетов образовательного учреждения.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Оформление кабинета следует осуществлять по принципу доступности и наглядности, кабинет должен привлекать оригинальностью оформления, актуальностью тематики.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создании, оформлении и оснащении кабинета оборудованием принимают участие Учебно-производственный комбинат, предприятия региона, центр занятости населения,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ТиПО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ВУЗы.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80400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54843" y="668338"/>
            <a:ext cx="11313994" cy="568166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Кабинет оснащается:</a:t>
            </a:r>
            <a:endParaRPr lang="ru-RU" sz="32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Информационными и учебно-методическими материалами по организации профориентационной работы с учащимися;</a:t>
            </a:r>
            <a:endParaRPr lang="ru-RU" sz="32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Мебелью, техническими средствами обучения, учебно-наглядными и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профдиагностическим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оборудованием.</a:t>
            </a:r>
            <a:endParaRPr lang="ru-RU" sz="32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Информационные и учебно-методические материалы кабинета должны систематически обновляться.</a:t>
            </a:r>
            <a:endParaRPr lang="ru-RU" sz="32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Имущество, материальные ценности кабинета находятся на ответственном хранении у заведующего кабинетом.</a:t>
            </a:r>
            <a:endParaRPr lang="ru-RU" sz="32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439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96240" y="955993"/>
            <a:ext cx="11460480" cy="5138737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15000"/>
              </a:lnSpc>
              <a:spcAft>
                <a:spcPts val="600"/>
              </a:spcAft>
              <a:buClr>
                <a:srgbClr val="4A66AC"/>
              </a:buClr>
              <a:buNone/>
            </a:pPr>
            <a:r>
              <a:rPr lang="ru-RU" sz="3200" b="1" dirty="0">
                <a:solidFill>
                  <a:srgbClr val="242852">
                    <a:lumMod val="7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Педагогический аспект</a:t>
            </a:r>
            <a:r>
              <a:rPr lang="ru-RU" sz="3200" dirty="0">
                <a:solidFill>
                  <a:srgbClr val="242852">
                    <a:lumMod val="7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связан с формированием общественно значимых мотивов выбора профессии и профессиональных интересов.</a:t>
            </a:r>
            <a:endParaRPr lang="ru-RU" sz="3200" dirty="0">
              <a:solidFill>
                <a:srgbClr val="242852">
                  <a:lumMod val="75000"/>
                </a:srgbClr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600"/>
              </a:spcAft>
              <a:buClr>
                <a:srgbClr val="4A66AC"/>
              </a:buClr>
              <a:buNone/>
            </a:pPr>
            <a:r>
              <a:rPr lang="ru-RU" sz="3200" b="1" dirty="0">
                <a:solidFill>
                  <a:srgbClr val="242852">
                    <a:lumMod val="7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Медико-физиологический аспект предусматривает</a:t>
            </a:r>
            <a:r>
              <a:rPr lang="ru-RU" sz="3200" dirty="0">
                <a:solidFill>
                  <a:srgbClr val="242852">
                    <a:lumMod val="75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разработку критериев профессионального отбора в соответствии с состоянием здоровья, и требованиями, которые предъявляет профессия к личности кандидата.</a:t>
            </a:r>
            <a:endParaRPr lang="ru-RU" sz="3200" dirty="0">
              <a:solidFill>
                <a:srgbClr val="242852">
                  <a:lumMod val="75000"/>
                </a:srgbClr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34900755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409433" y="786760"/>
            <a:ext cx="11423176" cy="5499100"/>
          </a:xfrm>
        </p:spPr>
        <p:txBody>
          <a:bodyPr/>
          <a:lstStyle/>
          <a:p>
            <a:pPr marL="0" indent="0" algn="ctr">
              <a:lnSpc>
                <a:spcPct val="115000"/>
              </a:lnSpc>
              <a:buNone/>
            </a:pPr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ctr">
              <a:lnSpc>
                <a:spcPct val="115000"/>
              </a:lnSpc>
              <a:buNone/>
            </a:pPr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ctr">
              <a:lnSpc>
                <a:spcPct val="115000"/>
              </a:lnSpc>
              <a:buNone/>
            </a:pP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Рекомендации по оснащению кабинета информационными и учебно- методическими материалами</a:t>
            </a:r>
            <a:endParaRPr lang="ru-RU" sz="32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95777913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491319" y="426397"/>
            <a:ext cx="11250305" cy="6135688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lnSpc>
                <a:spcPct val="115000"/>
              </a:lnSpc>
              <a:buNone/>
            </a:pPr>
            <a:r>
              <a:rPr lang="ru-RU" sz="70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Перечень тематики стендов:</a:t>
            </a:r>
            <a:endParaRPr lang="ru-RU" sz="70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>
              <a:lnSpc>
                <a:spcPct val="115000"/>
              </a:lnSpc>
            </a:pPr>
            <a:endParaRPr lang="ru-RU" sz="7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  <a:tabLst>
                <a:tab pos="90170" algn="l"/>
                <a:tab pos="810260" algn="l"/>
                <a:tab pos="1260475" algn="l"/>
              </a:tabLst>
            </a:pPr>
            <a:r>
              <a:rPr lang="ru-RU" sz="70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Информация о мире профессий </a:t>
            </a:r>
            <a:endParaRPr lang="ru-RU" sz="7000" dirty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Font typeface="Symbol"/>
              <a:buChar char=""/>
              <a:tabLst>
                <a:tab pos="90170" algn="l"/>
                <a:tab pos="810260" algn="l"/>
                <a:tab pos="1260475" algn="l"/>
              </a:tabLst>
            </a:pPr>
            <a:r>
              <a:rPr lang="ru-RU" sz="70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Типы и особенности профессий (</a:t>
            </a:r>
            <a:r>
              <a:rPr lang="ru-RU" sz="70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профессиограммы</a:t>
            </a:r>
            <a:r>
              <a:rPr lang="ru-RU" sz="70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) </a:t>
            </a:r>
            <a:endParaRPr lang="ru-RU" sz="7000" dirty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  <a:tabLst>
                <a:tab pos="90170" algn="l"/>
                <a:tab pos="810260" algn="l"/>
                <a:tab pos="1260475" algn="l"/>
              </a:tabLst>
            </a:pPr>
            <a:r>
              <a:rPr lang="ru-RU" sz="70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Правила выбора профессии;</a:t>
            </a:r>
            <a:endParaRPr lang="ru-RU" sz="7000" dirty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  <a:tabLst>
                <a:tab pos="90170" algn="l"/>
                <a:tab pos="810260" algn="l"/>
                <a:tab pos="1260475" algn="l"/>
              </a:tabLst>
            </a:pPr>
            <a:r>
              <a:rPr lang="ru-RU" sz="70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Профессиональная пригодность;</a:t>
            </a:r>
            <a:endParaRPr lang="ru-RU" sz="7000" dirty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  <a:tabLst>
                <a:tab pos="90170" algn="l"/>
                <a:tab pos="810260" algn="l"/>
                <a:tab pos="1260475" algn="l"/>
              </a:tabLst>
            </a:pPr>
            <a:r>
              <a:rPr lang="ru-RU" sz="70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«Познай себя» (тесты на определение личностных особенностей учащихся).</a:t>
            </a:r>
            <a:endParaRPr lang="ru-RU" sz="7000" dirty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  <a:tabLst>
                <a:tab pos="90170" algn="l"/>
                <a:tab pos="810260" algn="l"/>
                <a:tab pos="1260475" algn="l"/>
              </a:tabLst>
            </a:pPr>
            <a:r>
              <a:rPr lang="ru-RU" sz="70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График проведения индивидуальных и групповых консультаций.</a:t>
            </a:r>
            <a:endParaRPr lang="ru-RU" sz="7000" dirty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  <a:tabLst>
                <a:tab pos="90170" algn="l"/>
                <a:tab pos="810260" algn="l"/>
                <a:tab pos="1260475" algn="l"/>
              </a:tabLst>
            </a:pPr>
            <a:r>
              <a:rPr lang="ru-RU" sz="70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График проведения справочно-информационных консультаций.</a:t>
            </a:r>
            <a:endParaRPr lang="ru-RU" sz="7000" dirty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  <a:tabLst>
                <a:tab pos="90170" algn="l"/>
                <a:tab pos="810260" algn="l"/>
                <a:tab pos="1260475" algn="l"/>
              </a:tabLst>
            </a:pPr>
            <a:r>
              <a:rPr lang="ru-RU" sz="70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Литература по профориентации.</a:t>
            </a:r>
            <a:endParaRPr lang="ru-RU" sz="7000" dirty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924634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41195" y="450850"/>
            <a:ext cx="11477766" cy="6219825"/>
          </a:xfrm>
        </p:spPr>
        <p:txBody>
          <a:bodyPr>
            <a:normAutofit fontScale="85000" lnSpcReduction="20000"/>
          </a:bodyPr>
          <a:lstStyle/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  <a:tabLst>
                <a:tab pos="90170" algn="l"/>
              </a:tabLst>
            </a:pPr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Информационные</a:t>
            </a:r>
            <a:r>
              <a:rPr lang="ru-RU" sz="2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материалы:</a:t>
            </a:r>
            <a:endParaRPr lang="ru-RU" sz="28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  <a:tabLst>
                <a:tab pos="90170" algn="l"/>
              </a:tabLst>
            </a:pP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Сведения об учебных заведениях (перечень специальностей и профессии, по которым осуществляется подготовка, условия приема, распределение после окончания обучения);</a:t>
            </a:r>
            <a:endParaRPr lang="ru-RU" sz="2000" dirty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  <a:tabLst>
                <a:tab pos="90170" algn="l"/>
              </a:tabLst>
            </a:pP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Проспекты и рекламные объявления профессиональных учебных заведений;</a:t>
            </a:r>
            <a:endParaRPr lang="ru-RU" sz="2000" dirty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Font typeface="Symbol"/>
              <a:buChar char=""/>
              <a:tabLst>
                <a:tab pos="90170" algn="l"/>
              </a:tabLst>
            </a:pP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Календарь профессий (сменный материал, приуроченный к профессиональным праздникам).</a:t>
            </a:r>
            <a:endParaRPr lang="ru-RU" sz="2000" dirty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Font typeface="Symbol"/>
              <a:buChar char=""/>
              <a:tabLst>
                <a:tab pos="90170" algn="l"/>
              </a:tabLst>
            </a:pP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Информация о предприятиях и организациях региона, потребности в кадрах, перспективах их социально-экономического развития;</a:t>
            </a:r>
            <a:endParaRPr lang="ru-RU" sz="2000" dirty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Font typeface="Symbol"/>
              <a:buChar char=""/>
              <a:tabLst>
                <a:tab pos="90170" algn="l"/>
              </a:tabLst>
            </a:pP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Описание профессий, справочная, научно-популярная литература о различных отраслях хозяйства,</a:t>
            </a:r>
            <a:endParaRPr lang="ru-RU" sz="2000" dirty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Font typeface="Symbol"/>
              <a:buChar char=""/>
              <a:tabLst>
                <a:tab pos="90170" algn="l"/>
              </a:tabLst>
            </a:pP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Аудио и видео материалы, о мире профессий и людях труда;</a:t>
            </a:r>
            <a:endParaRPr lang="ru-RU" sz="2000" dirty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  <a:p>
            <a:pPr>
              <a:buFont typeface="Arial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</a:rPr>
              <a:t>Образцы продукции, выпускаемой предприятиями региона, макеты, модели, схемы, таблицы, знакомящие с содержанием работы, технологическими процессами, организацией и экономикой производства</a:t>
            </a:r>
            <a:endParaRPr lang="ru-RU" sz="26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183313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464024" y="379413"/>
            <a:ext cx="11245755" cy="6253162"/>
          </a:xfrm>
        </p:spPr>
        <p:txBody>
          <a:bodyPr>
            <a:normAutofit fontScale="62500" lnSpcReduction="20000"/>
          </a:bodyPr>
          <a:lstStyle/>
          <a:p>
            <a:pPr marL="0" lvl="0" indent="0" algn="just">
              <a:lnSpc>
                <a:spcPct val="107000"/>
              </a:lnSpc>
              <a:spcAft>
                <a:spcPts val="800"/>
              </a:spcAft>
              <a:buClr>
                <a:srgbClr val="31B6FD"/>
              </a:buClr>
              <a:buNone/>
            </a:pPr>
            <a:r>
              <a:rPr lang="ru-RU" sz="3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Учебно –м</a:t>
            </a:r>
            <a:r>
              <a:rPr lang="ru-RU" sz="35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етодические материалы:</a:t>
            </a:r>
            <a:endParaRPr lang="ru-RU" sz="3600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Font typeface="Symbol"/>
              <a:buChar char=""/>
              <a:tabLst>
                <a:tab pos="90170" algn="l"/>
              </a:tabLst>
            </a:pPr>
            <a:r>
              <a:rPr lang="ru-RU" sz="36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Тематика и содержание </a:t>
            </a:r>
            <a:r>
              <a:rPr lang="ru-RU" sz="36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профориентационных</a:t>
            </a:r>
            <a:r>
              <a:rPr lang="ru-RU" sz="36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бесед, лекций для учащихся и их родителей, </a:t>
            </a:r>
            <a:endParaRPr lang="ru-RU" sz="2800" dirty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Font typeface="Symbol"/>
              <a:buChar char=""/>
              <a:tabLst>
                <a:tab pos="90170" algn="l"/>
              </a:tabLst>
            </a:pPr>
            <a:r>
              <a:rPr lang="ru-RU" sz="36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Методические разработки уроков по общеобразовательным  предметам с рекомендациями по обеспечению их профориентационной направленности, </a:t>
            </a:r>
            <a:endParaRPr lang="ru-RU" sz="2800" dirty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Font typeface="Symbol"/>
              <a:buChar char=""/>
              <a:tabLst>
                <a:tab pos="90170" algn="l"/>
              </a:tabLst>
            </a:pPr>
            <a:r>
              <a:rPr lang="ru-RU" sz="36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Сценарии </a:t>
            </a:r>
            <a:r>
              <a:rPr lang="ru-RU" sz="36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профориентационных</a:t>
            </a:r>
            <a:r>
              <a:rPr lang="ru-RU" sz="36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мероприятий; </a:t>
            </a:r>
            <a:endParaRPr lang="ru-RU" sz="2800" dirty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Font typeface="Symbol"/>
              <a:buChar char=""/>
              <a:tabLst>
                <a:tab pos="90170" algn="l"/>
              </a:tabLst>
            </a:pPr>
            <a:r>
              <a:rPr lang="ru-RU" sz="36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Рекомендации для  учителей, классных руководителей, социальных педагогов  и психологов  по проведению профориентации;</a:t>
            </a:r>
            <a:endParaRPr lang="ru-RU" sz="2800" dirty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Font typeface="Symbol"/>
              <a:buChar char=""/>
              <a:tabLst>
                <a:tab pos="90170" algn="l"/>
              </a:tabLst>
            </a:pPr>
            <a:r>
              <a:rPr lang="ru-RU" sz="36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Диагностический материал, используемый в целях изучения интересов, склонностей учащихся, их психофизиологических качеств (тесты, анкеты, опросники);</a:t>
            </a:r>
            <a:endParaRPr lang="ru-RU" sz="2800" dirty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Font typeface="Symbol"/>
              <a:buChar char=""/>
              <a:tabLst>
                <a:tab pos="90170" algn="l"/>
              </a:tabLst>
            </a:pPr>
            <a:r>
              <a:rPr lang="ru-RU" sz="36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Рекомендации по ведению портфолио достижения учащихся ( сведение об учащихся их здоровье, интересах, склонностях, участии в общественно-полезном труде, во внеклассной и внешкольной работе). </a:t>
            </a:r>
            <a:endParaRPr lang="ru-RU" sz="2800" dirty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Font typeface="Symbol"/>
              <a:buChar char=""/>
              <a:tabLst>
                <a:tab pos="90170" algn="l"/>
              </a:tabLst>
            </a:pPr>
            <a:r>
              <a:rPr lang="ru-RU" sz="36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Дополнительная литература;</a:t>
            </a:r>
            <a:endParaRPr lang="ru-RU" sz="2800" dirty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9771217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409433" y="928048"/>
            <a:ext cx="11286697" cy="49974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32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32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32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ТЕМАТИКА КЛАССНЫХ ЧАСОВ ПО ПРОФОРИЕНТАЦИИ</a:t>
            </a:r>
            <a:endParaRPr lang="ru-RU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42789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13899" y="876608"/>
            <a:ext cx="11477767" cy="5241925"/>
          </a:xfrm>
        </p:spPr>
        <p:txBody>
          <a:bodyPr>
            <a:noAutofit/>
          </a:bodyPr>
          <a:lstStyle/>
          <a:p>
            <a:pPr marL="252730" indent="0" algn="ctr">
              <a:lnSpc>
                <a:spcPct val="115000"/>
              </a:lnSpc>
              <a:buNone/>
            </a:pPr>
            <a:r>
              <a:rPr lang="ru-RU" sz="32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1-4 классы </a:t>
            </a:r>
            <a:endParaRPr lang="ru-RU" sz="32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buNone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«Мир моих интересов». </a:t>
            </a:r>
            <a:endParaRPr lang="ru-RU" sz="32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buNone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«Все работы хороши – выбирай на вкус». </a:t>
            </a:r>
            <a:endParaRPr lang="ru-RU" sz="32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buNone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«Профессии наших родителей». </a:t>
            </a:r>
            <a:endParaRPr lang="ru-RU" sz="32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buNone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О профессиях разных, нужных и важных. </a:t>
            </a:r>
            <a:endParaRPr lang="ru-RU" sz="32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buNone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Путь в профессию начинается в школе. </a:t>
            </a:r>
            <a:endParaRPr lang="ru-RU" sz="32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buNone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«Моя мечта о будущей профессии». </a:t>
            </a:r>
            <a:endParaRPr lang="ru-RU" sz="32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buNone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Труд на радость себе и людям.</a:t>
            </a:r>
            <a:endParaRPr lang="ru-RU" sz="32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47460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259307" y="541338"/>
            <a:ext cx="11546007" cy="5791223"/>
          </a:xfrm>
        </p:spPr>
        <p:txBody>
          <a:bodyPr>
            <a:noAutofit/>
          </a:bodyPr>
          <a:lstStyle/>
          <a:p>
            <a:pPr marL="0" indent="0" algn="ctr">
              <a:lnSpc>
                <a:spcPct val="115000"/>
              </a:lnSpc>
              <a:buNone/>
            </a:pP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5-8 классы </a:t>
            </a:r>
            <a:endParaRPr lang="ru-RU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Мир профессий. «Человек – техника». </a:t>
            </a:r>
            <a:endParaRPr lang="ru-RU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Почтовая связь в нашей стране. «Почта нужна всем». Экскурсия в отделение связи. </a:t>
            </a:r>
            <a:endParaRPr lang="ru-RU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Мир профессий. «Чтобы люди были красивыми». Парикмахер. Визажист. Конкурс.</a:t>
            </a:r>
            <a:endParaRPr lang="ru-RU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Экскурсия в парикмахерскую. </a:t>
            </a:r>
            <a:endParaRPr lang="ru-RU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Мир профессий. «На страже закона». Встреча с сотрудником полиции. </a:t>
            </a:r>
            <a:endParaRPr lang="ru-RU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Мир профессий. Выставка книг. </a:t>
            </a:r>
            <a:endParaRPr lang="ru-RU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Мир профессий. Электронные помощники. </a:t>
            </a:r>
            <a:endParaRPr lang="ru-RU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Астрономия наших дней. Экскурсия в планетарий. </a:t>
            </a:r>
            <a:endParaRPr lang="ru-RU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Мир профессий. «Когда на весах – лекарства». Фармацевт. Встреча. Экскурсия в аптеку.</a:t>
            </a:r>
            <a:endParaRPr lang="ru-RU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156302644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436728" y="911534"/>
            <a:ext cx="11341290" cy="547846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5000"/>
              </a:lnSpc>
              <a:buNone/>
            </a:pPr>
            <a:r>
              <a:rPr lang="ru-RU" sz="32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9-11 классы </a:t>
            </a:r>
            <a:endParaRPr lang="ru-RU" sz="32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«Познай себя!» </a:t>
            </a:r>
            <a:endParaRPr lang="ru-RU" sz="32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Какие факторы оказывают значительное влияние на выбор профессии. Анкетирование. </a:t>
            </a:r>
            <a:endParaRPr lang="ru-RU" sz="32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Профориентация и медицинская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профконсультация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Мотивы выбора профессии. </a:t>
            </a:r>
            <a:endParaRPr lang="ru-RU" sz="32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«Психологические» характеристики профессий. </a:t>
            </a:r>
            <a:endParaRPr lang="ru-RU" sz="32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«Они учились в нашей школе». </a:t>
            </a:r>
            <a:endParaRPr lang="ru-RU" sz="32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002843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68491" y="873457"/>
            <a:ext cx="11450470" cy="5370513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15000"/>
              </a:lnSpc>
              <a:buClr>
                <a:srgbClr val="4A66AC"/>
              </a:buClr>
              <a:buNone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«Выпускники нашей школы – учителя». </a:t>
            </a:r>
            <a:endParaRPr lang="ru-RU" sz="32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buClr>
                <a:srgbClr val="4A66AC"/>
              </a:buClr>
              <a:buNone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Профессии с широкой перспективой. </a:t>
            </a:r>
            <a:endParaRPr lang="ru-RU" sz="32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buClr>
                <a:srgbClr val="4A66AC"/>
              </a:buClr>
              <a:buNone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 «Как стать гением?» Жизненная стратегия творческого человека. </a:t>
            </a:r>
            <a:endParaRPr lang="ru-RU" sz="32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buClr>
                <a:srgbClr val="4A66AC"/>
              </a:buClr>
              <a:buNone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 «Что век грядущий нам готовит?» </a:t>
            </a:r>
            <a:endParaRPr lang="ru-RU" sz="32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buClr>
                <a:srgbClr val="4A66AC"/>
              </a:buClr>
              <a:buNone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 Труд и творчество как главный смысл жизни. </a:t>
            </a:r>
          </a:p>
          <a:p>
            <a:pPr marL="0" lvl="0" indent="0">
              <a:lnSpc>
                <a:spcPct val="115000"/>
              </a:lnSpc>
              <a:buClr>
                <a:srgbClr val="4A66AC"/>
              </a:buClr>
              <a:buNone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12. «Сотвори свое будущее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92492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423081" y="464024"/>
            <a:ext cx="11232107" cy="5475098"/>
          </a:xfrm>
        </p:spPr>
        <p:txBody>
          <a:bodyPr>
            <a:normAutofit fontScale="925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ПАМЯТКА</a:t>
            </a:r>
            <a:endParaRPr lang="ru-RU" sz="3200" dirty="0">
              <a:solidFill>
                <a:schemeClr val="tx1"/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ДЛЯ </a:t>
            </a:r>
            <a:r>
              <a:rPr lang="ru-RU" sz="3200" b="1" cap="all" dirty="0">
                <a:solidFill>
                  <a:schemeClr val="tx1"/>
                </a:solidFill>
                <a:latin typeface="Times New Roman" panose="02020603050405020304" pitchFamily="18" charset="0"/>
              </a:rPr>
              <a:t>учащихся выпускных классов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32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</a:rPr>
              <a:t>     Выбор профессии — сложный и ответственный шаг в твоей жизни.</a:t>
            </a:r>
            <a:endParaRPr lang="ru-RU" sz="32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</a:rPr>
              <a:t>     Не предоставляй выбор своей будущей профессии случаю, пользуйся информацией профессионалов. Профессию надо выбирать обдуманно, с учетом своих способностей, внутренних убеждений, реальных возможностей, взвесив все «за» и «против». Только равнодушные люди  идут куда придется. </a:t>
            </a:r>
            <a:endParaRPr lang="ru-RU" sz="32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</a:rPr>
              <a:t> </a:t>
            </a:r>
            <a:endParaRPr lang="ru-RU" sz="3200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ru-RU" sz="24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5045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286602" y="969323"/>
            <a:ext cx="11259403" cy="4913313"/>
          </a:xfrm>
        </p:spPr>
        <p:txBody>
          <a:bodyPr>
            <a:normAutofit/>
          </a:bodyPr>
          <a:lstStyle/>
          <a:p>
            <a:pPr lvl="0">
              <a:lnSpc>
                <a:spcPct val="115000"/>
              </a:lnSpc>
              <a:tabLst>
                <a:tab pos="90170" algn="l"/>
              </a:tabLst>
            </a:pPr>
            <a:endParaRPr lang="ru-RU" sz="3600" b="1" dirty="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90170" algn="l"/>
              </a:tabLst>
            </a:pPr>
            <a:endParaRPr lang="ru-RU" sz="3600" b="1" dirty="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marL="0" lvl="0" indent="0" algn="ctr">
              <a:lnSpc>
                <a:spcPct val="115000"/>
              </a:lnSpc>
              <a:buNone/>
              <a:tabLst>
                <a:tab pos="90170" algn="l"/>
              </a:tabLst>
            </a:pPr>
            <a:r>
              <a:rPr lang="ru-RU" sz="36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Структура организации профориентационной работы</a:t>
            </a:r>
            <a:r>
              <a:rPr lang="ru-RU" sz="3600" dirty="0">
                <a:solidFill>
                  <a:schemeClr val="tx1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ru-RU" sz="36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в школе</a:t>
            </a:r>
            <a:endParaRPr lang="ru-RU" sz="3600" dirty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39659276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477673" y="771525"/>
            <a:ext cx="11382232" cy="560197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 </a:t>
            </a:r>
            <a:r>
              <a:rPr lang="ru-RU" sz="2800" b="1" cap="all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изучи глубже самого себя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8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buFont typeface="+mj-lt"/>
              <a:buAutoNum type="arabicPeriod"/>
              <a:tabLst>
                <a:tab pos="90170" algn="l"/>
              </a:tabLst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Разберись в своих интересах и склонностях - что тебе интересно на уровне хобби, а что может стать профессией.</a:t>
            </a:r>
          </a:p>
          <a:p>
            <a:pPr lvl="0" algn="just">
              <a:lnSpc>
                <a:spcPct val="115000"/>
              </a:lnSpc>
              <a:buFont typeface="+mj-lt"/>
              <a:buAutoNum type="arabicPeriod"/>
              <a:tabLst>
                <a:tab pos="90170" algn="l"/>
              </a:tabLst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Обрати внимание на особенности своего характера и физические возможности.</a:t>
            </a:r>
          </a:p>
          <a:p>
            <a:pPr lvl="0" algn="just">
              <a:lnSpc>
                <a:spcPct val="115000"/>
              </a:lnSpc>
              <a:buFont typeface="+mj-lt"/>
              <a:buAutoNum type="arabicPeriod"/>
              <a:tabLst>
                <a:tab pos="90170" algn="l"/>
              </a:tabLst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Подумай, какие у тебя сильные и слабые стороны, главные и второстепенные качества.</a:t>
            </a:r>
          </a:p>
          <a:p>
            <a:pPr lvl="0" algn="just">
              <a:lnSpc>
                <a:spcPct val="115000"/>
              </a:lnSpc>
              <a:buFont typeface="+mj-lt"/>
              <a:buAutoNum type="arabicPeriod"/>
              <a:tabLst>
                <a:tab pos="90170" algn="l"/>
              </a:tabLst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Ознакомься с профессиями, которые соответствуют твоим интересам и способностям. Информацию о них можно узнать из книг, справочников,  на сайтах. </a:t>
            </a:r>
          </a:p>
        </p:txBody>
      </p:sp>
    </p:spTree>
    <p:extLst>
      <p:ext uri="{BB962C8B-B14F-4D97-AF65-F5344CB8AC3E}">
        <p14:creationId xmlns:p14="http://schemas.microsoft.com/office/powerpoint/2010/main" val="205124169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436728" y="655022"/>
            <a:ext cx="11368585" cy="5513387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15000"/>
              </a:lnSpc>
              <a:buClr>
                <a:srgbClr val="4A66AC"/>
              </a:buClr>
              <a:buNone/>
              <a:tabLst>
                <a:tab pos="90170" algn="l"/>
              </a:tabLst>
            </a:pP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Наметь предварительно избираемую профессию или группу родственных профессий.</a:t>
            </a:r>
          </a:p>
          <a:p>
            <a:pPr marL="0" lvl="0" indent="0" algn="just">
              <a:lnSpc>
                <a:spcPct val="115000"/>
              </a:lnSpc>
              <a:buClr>
                <a:srgbClr val="4A66AC"/>
              </a:buClr>
              <a:buNone/>
              <a:tabLst>
                <a:tab pos="90170" algn="l"/>
              </a:tabLst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Побеседуй с представителями избираемых профессий.</a:t>
            </a:r>
          </a:p>
          <a:p>
            <a:pPr marL="0" lvl="0" indent="0" algn="just">
              <a:lnSpc>
                <a:spcPct val="115000"/>
              </a:lnSpc>
              <a:buClr>
                <a:srgbClr val="4A66AC"/>
              </a:buClr>
              <a:buNone/>
              <a:tabLst>
                <a:tab pos="90170" algn="l"/>
              </a:tabLst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Постарайся побывать на рабочем месте этих специалистов, ознакомься с характером и условиями труда. 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предприятиях организуют экскурсии для школьников.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spcAft>
                <a:spcPts val="1000"/>
              </a:spcAft>
              <a:buClr>
                <a:srgbClr val="4A66AC"/>
              </a:buClr>
              <a:buNone/>
              <a:tabLst>
                <a:tab pos="90170" algn="l"/>
              </a:tabLst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Продумай, как, где и когда можно попробовать свои силы в этом деле практически. 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колледжах школьники могут поучаствовать в «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Профпробах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и прикоснуться к профессии в реальных условиях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87311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518614" y="518165"/>
            <a:ext cx="11245755" cy="584200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3000" b="1" cap="all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Подумал  —  действуй!</a:t>
            </a:r>
            <a:endParaRPr lang="ru-RU" sz="30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Ознакомься с учебными заведениями, в которых можно получить избранную профессию.</a:t>
            </a:r>
          </a:p>
          <a:p>
            <a:pPr lvl="0" algn="just">
              <a:lnSpc>
                <a:spcPct val="115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Сопоставь свои личные качества и возможности с характером той профессии, которую ты выбрал. И постарайся развивать в себе нужные качества. </a:t>
            </a:r>
          </a:p>
          <a:p>
            <a:pPr lvl="0" algn="just">
              <a:lnSpc>
                <a:spcPct val="115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Расширяй кругозор знаний сопутствующих, выбранной профессии. </a:t>
            </a:r>
          </a:p>
          <a:p>
            <a:pPr lvl="0" algn="just">
              <a:lnSpc>
                <a:spcPct val="115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забывай про требования, которые выдвигают работодатели.</a:t>
            </a:r>
          </a:p>
          <a:p>
            <a:pPr lvl="0" algn="just">
              <a:lnSpc>
                <a:spcPct val="115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Приняв решение, не отступай перед трудностями. 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Будь настойчив в достижении намеченных целей.</a:t>
            </a: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Это позволит тебе стать более конкурентоспособным и получить преимущества при поступлении на   работу</a:t>
            </a:r>
            <a:endParaRPr lang="ru-RU" sz="30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0170" algn="just">
              <a:lnSpc>
                <a:spcPct val="115000"/>
              </a:lnSpc>
              <a:spcAft>
                <a:spcPts val="1000"/>
              </a:spcAft>
            </a:pPr>
            <a:endParaRPr lang="ru-RU" sz="14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46445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4294967295"/>
          </p:nvPr>
        </p:nvSpPr>
        <p:spPr>
          <a:xfrm>
            <a:off x="491319" y="874073"/>
            <a:ext cx="11163869" cy="5265738"/>
          </a:xfrm>
        </p:spPr>
        <p:txBody>
          <a:bodyPr/>
          <a:lstStyle/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endParaRPr lang="ru-RU" sz="4400" b="1" spc="-10" dirty="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endParaRPr lang="ru-RU" sz="4400" b="1" spc="-10" dirty="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3200" b="1" spc="-1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Положение о Совете </a:t>
            </a:r>
            <a:r>
              <a:rPr lang="ru-RU" sz="32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по профориентации </a:t>
            </a:r>
            <a:endParaRPr lang="ru-RU" sz="32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768789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4294967295"/>
          </p:nvPr>
        </p:nvSpPr>
        <p:spPr>
          <a:xfrm>
            <a:off x="259308" y="969346"/>
            <a:ext cx="11600596" cy="5102225"/>
          </a:xfrm>
        </p:spPr>
        <p:txBody>
          <a:bodyPr/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3200" b="1" dirty="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32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Цель: </a:t>
            </a:r>
            <a:r>
              <a:rPr lang="ru-RU" sz="3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Совет по профориентации - систематическое педагогическое руководство процессом выбора учащимися профессии и подготовки их к труду, целенаправленная профориентация школьников на изучение профессий, формирование положительного отношения школьников к рабочим профессиям</a:t>
            </a:r>
            <a:r>
              <a:rPr lang="ru-RU" sz="36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ru-RU" sz="36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036252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4294967295"/>
          </p:nvPr>
        </p:nvSpPr>
        <p:spPr>
          <a:xfrm>
            <a:off x="409432" y="355600"/>
            <a:ext cx="11232107" cy="5854131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Задачи Совета</a:t>
            </a: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:</a:t>
            </a:r>
            <a:endParaRPr lang="ru-RU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ru-RU" dirty="0">
                <a:solidFill>
                  <a:schemeClr val="tx1"/>
                </a:solidFill>
                <a:latin typeface="Tunga"/>
                <a:ea typeface="Times New Roman"/>
                <a:cs typeface="Times New Roman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организация в школе кабинета профориентации;</a:t>
            </a:r>
            <a:endParaRPr lang="ru-RU" sz="28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организация выставок, наглядных средств </a:t>
            </a:r>
            <a:r>
              <a:rPr lang="ru-RU" sz="28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профинформации</a:t>
            </a: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для ознакомления учащихся школ с учебными заведениями, контроль за ее состоянием;</a:t>
            </a:r>
            <a:endParaRPr lang="ru-RU" sz="28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организация и проведение для учителей, учащихся и их родителей лекций, докладов, бесед, экскурсий, "Дней открытых дверей" и участие в них с целью ознакомления с жизнью предприятий, </a:t>
            </a:r>
            <a:r>
              <a:rPr lang="ru-RU" sz="28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ТиПО</a:t>
            </a: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и ВУЗов;</a:t>
            </a:r>
            <a:endParaRPr lang="ru-RU" sz="28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организация и проведение общешкольных, совместных с межшкольным УПК, региональных центров занятости населения;</a:t>
            </a:r>
            <a:endParaRPr lang="ru-RU" sz="28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058844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4294967295"/>
          </p:nvPr>
        </p:nvSpPr>
        <p:spPr>
          <a:xfrm>
            <a:off x="368490" y="777211"/>
            <a:ext cx="11273050" cy="5430838"/>
          </a:xfrm>
        </p:spPr>
        <p:txBody>
          <a:bodyPr/>
          <a:lstStyle/>
          <a:p>
            <a:pPr algn="just">
              <a:lnSpc>
                <a:spcPct val="115000"/>
              </a:lnSpc>
              <a:buClr>
                <a:srgbClr val="31B6FD"/>
              </a:buClr>
            </a:pPr>
            <a:endParaRPr lang="ru-RU" dirty="0">
              <a:solidFill>
                <a:prstClr val="black"/>
              </a:solidFill>
              <a:latin typeface="Times New Roman"/>
              <a:ea typeface="Times New Roman"/>
              <a:cs typeface="Times New Roman"/>
            </a:endParaRPr>
          </a:p>
          <a:p>
            <a:pPr algn="just">
              <a:lnSpc>
                <a:spcPct val="115000"/>
              </a:lnSpc>
              <a:buClr>
                <a:srgbClr val="31B6FD"/>
              </a:buClr>
              <a:buFont typeface="Arial" pitchFamily="34" charset="0"/>
              <a:buChar char="•"/>
            </a:pPr>
            <a:r>
              <a:rPr lang="ru-RU" sz="32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организация регулярного опроса учащихся с целью выявления их профессиональных намерений и их мотивации;</a:t>
            </a:r>
            <a:endParaRPr lang="ru-RU" sz="32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buClr>
                <a:srgbClr val="31B6FD"/>
              </a:buClr>
              <a:buFont typeface="Symbol"/>
              <a:buChar char=""/>
            </a:pPr>
            <a:r>
              <a:rPr lang="ru-RU" sz="32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регулярное проведение анализа состояния текущей профориентационной работы в школе;</a:t>
            </a:r>
            <a:endParaRPr lang="ru-RU" sz="32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>
              <a:buClr>
                <a:srgbClr val="31B6FD"/>
              </a:buClr>
              <a:buFont typeface="Arial" pitchFamily="34" charset="0"/>
              <a:buChar char="•"/>
            </a:pPr>
            <a:r>
              <a:rPr lang="ru-RU" sz="3200" dirty="0">
                <a:solidFill>
                  <a:prstClr val="black"/>
                </a:solidFill>
                <a:latin typeface="Times New Roman"/>
                <a:ea typeface="Times New Roman"/>
              </a:rPr>
              <a:t>представление в отдел образования, отчета о работе Совета по профессиональной ориентации за учебный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00296675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4294967295"/>
          </p:nvPr>
        </p:nvSpPr>
        <p:spPr>
          <a:xfrm>
            <a:off x="627797" y="641350"/>
            <a:ext cx="11564203" cy="591026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5000"/>
              </a:lnSpc>
              <a:buNone/>
            </a:pPr>
            <a:r>
              <a:rPr lang="ru-RU" sz="2800" b="1" dirty="0">
                <a:latin typeface="Times New Roman"/>
                <a:ea typeface="Times New Roman"/>
                <a:cs typeface="Times New Roman"/>
              </a:rPr>
              <a:t>   </a:t>
            </a:r>
            <a:r>
              <a:rPr lang="ru-RU" sz="28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Состав Совета:</a:t>
            </a:r>
            <a:endParaRPr lang="ru-RU" sz="28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1. заместитель директора по воспитательной работе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2. социальный педагог</a:t>
            </a:r>
            <a:endParaRPr lang="ru-RU" sz="28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3. классный руководитель</a:t>
            </a:r>
            <a:endParaRPr lang="ru-RU" sz="28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4. педагог-психолог</a:t>
            </a:r>
            <a:endParaRPr lang="ru-RU" sz="28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buFont typeface="Arial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5. библиотекарь</a:t>
            </a:r>
            <a:endParaRPr lang="ru-RU" sz="28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6. медицинский работник</a:t>
            </a:r>
            <a:endParaRPr lang="ru-RU" sz="28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buFont typeface="Arial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7. учитель художественного труда</a:t>
            </a:r>
            <a:endParaRPr lang="ru-RU" sz="28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8.учитель предметник</a:t>
            </a:r>
            <a:endParaRPr lang="ru-RU" sz="28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9. представитель родительского комитета.</a:t>
            </a:r>
            <a:endParaRPr lang="ru-RU" sz="28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38106528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162757" y="955343"/>
            <a:ext cx="10301362" cy="5170820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</a:rPr>
              <a:t>Совет проводит свои заседания по мере необходимости, не реже одного раза в четверть.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</a:rPr>
              <a:t>Совет ежегодно планирует и организует </a:t>
            </a:r>
            <a:r>
              <a:rPr lang="ru-RU" sz="2800" dirty="0" err="1">
                <a:solidFill>
                  <a:schemeClr val="tx1"/>
                </a:solidFill>
                <a:latin typeface="Times New Roman"/>
                <a:ea typeface="Times New Roman"/>
              </a:rPr>
              <a:t>профориентационную</a:t>
            </a: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</a:rPr>
              <a:t> работу в школе среди учащихся и их законных представителей и осуществляет ее на основе комплексного плана мероприятия школы.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Для заседания Совета ведется оформление протоколов.</a:t>
            </a:r>
            <a:endParaRPr lang="ru-RU" sz="2800" dirty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  <a:p>
            <a:pPr>
              <a:buFont typeface="Arial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В конце учебного года на основе анализа выявленных интересов, склонностей выпускников, обсуждаются и утверждаются характеристики учащихся (по необходимости) для предъявления при поступлении на предприятия или в учебные заведения.</a:t>
            </a:r>
            <a:endParaRPr lang="ru-RU" sz="28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385276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518615" y="836613"/>
            <a:ext cx="11154770" cy="533241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4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4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809121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4294967295"/>
          </p:nvPr>
        </p:nvSpPr>
        <p:spPr>
          <a:xfrm>
            <a:off x="586854" y="941696"/>
            <a:ext cx="10849969" cy="4355910"/>
          </a:xfrm>
        </p:spPr>
        <p:txBody>
          <a:bodyPr>
            <a:normAutofit/>
          </a:bodyPr>
          <a:lstStyle/>
          <a:p>
            <a:pPr marL="270510" indent="0" algn="just">
              <a:buNone/>
              <a:tabLst>
                <a:tab pos="90170" algn="l"/>
              </a:tabLst>
            </a:pPr>
            <a:endParaRPr lang="ru-RU" sz="2800" b="1" dirty="0">
              <a:solidFill>
                <a:schemeClr val="tx1"/>
              </a:solidFill>
              <a:latin typeface="Times New Roman"/>
            </a:endParaRPr>
          </a:p>
          <a:p>
            <a:pPr marL="270510" indent="0" algn="just">
              <a:buNone/>
              <a:tabLst>
                <a:tab pos="90170" algn="l"/>
              </a:tabLst>
            </a:pPr>
            <a:r>
              <a:rPr lang="ru-RU" sz="3200" b="1" dirty="0">
                <a:solidFill>
                  <a:schemeClr val="tx1"/>
                </a:solidFill>
                <a:latin typeface="Times New Roman"/>
              </a:rPr>
              <a:t>Цель профориентационной работы:</a:t>
            </a:r>
            <a:r>
              <a:rPr lang="ru-RU" sz="3200" dirty="0">
                <a:solidFill>
                  <a:schemeClr val="tx1"/>
                </a:solidFill>
                <a:latin typeface="Times New Roman"/>
              </a:rPr>
              <a:t> </a:t>
            </a:r>
            <a:endParaRPr lang="ru-RU" sz="3200" dirty="0">
              <a:solidFill>
                <a:schemeClr val="tx1"/>
              </a:solidFill>
            </a:endParaRPr>
          </a:p>
          <a:p>
            <a:pPr marL="270510" indent="0" algn="just">
              <a:buNone/>
              <a:tabLst>
                <a:tab pos="90170" algn="l"/>
              </a:tabLst>
            </a:pPr>
            <a:endParaRPr lang="ru-RU" sz="3200" dirty="0">
              <a:solidFill>
                <a:schemeClr val="tx1"/>
              </a:solidFill>
              <a:latin typeface="Times New Roman"/>
            </a:endParaRPr>
          </a:p>
          <a:p>
            <a:pPr marL="270510" indent="0" algn="just">
              <a:buNone/>
              <a:tabLst>
                <a:tab pos="90170" algn="l"/>
              </a:tabLst>
            </a:pPr>
            <a:r>
              <a:rPr lang="ru-RU" sz="3200" dirty="0">
                <a:solidFill>
                  <a:schemeClr val="tx1"/>
                </a:solidFill>
                <a:latin typeface="Times New Roman"/>
              </a:rPr>
              <a:t>Создание условий для формирования рационального баланса между  профессиональным самоопределением молодежи (учащихся и студентов) и потребностями рынка труда.</a:t>
            </a:r>
            <a:endParaRPr lang="ru-RU" sz="3200" dirty="0">
              <a:solidFill>
                <a:schemeClr val="tx1"/>
              </a:solidFill>
            </a:endParaRP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39667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4294967295"/>
          </p:nvPr>
        </p:nvSpPr>
        <p:spPr>
          <a:xfrm>
            <a:off x="354841" y="913784"/>
            <a:ext cx="11341289" cy="5157788"/>
          </a:xfrm>
        </p:spPr>
        <p:txBody>
          <a:bodyPr>
            <a:normAutofit/>
          </a:bodyPr>
          <a:lstStyle/>
          <a:p>
            <a:pPr marL="270510" indent="0" algn="just">
              <a:lnSpc>
                <a:spcPct val="115000"/>
              </a:lnSpc>
              <a:spcAft>
                <a:spcPts val="0"/>
              </a:spcAft>
              <a:buNone/>
              <a:tabLst>
                <a:tab pos="90170" algn="l"/>
              </a:tabLst>
            </a:pPr>
            <a:endParaRPr lang="ru-RU" sz="3600" b="1" dirty="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marL="270510" indent="0" algn="just">
              <a:lnSpc>
                <a:spcPct val="115000"/>
              </a:lnSpc>
              <a:spcAft>
                <a:spcPts val="0"/>
              </a:spcAft>
              <a:buNone/>
              <a:tabLst>
                <a:tab pos="90170" algn="l"/>
              </a:tabLst>
            </a:pPr>
            <a:r>
              <a:rPr lang="ru-RU" sz="36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Задачи: </a:t>
            </a:r>
            <a:endParaRPr lang="ru-RU" sz="3600" dirty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90170" algn="l"/>
              </a:tabLst>
            </a:pPr>
            <a:r>
              <a:rPr lang="ru-RU" sz="3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Повышать престиж рабочей профессии среди молодежи. </a:t>
            </a:r>
            <a:endParaRPr lang="ru-RU" sz="3200" dirty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90170" algn="l"/>
              </a:tabLst>
            </a:pPr>
            <a:r>
              <a:rPr lang="ru-RU" sz="3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Обеспечивать условия для осознанного самоопределения и выбора профессии  учащимися школ, через системное проведение </a:t>
            </a:r>
            <a:r>
              <a:rPr lang="ru-RU" sz="32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профориентационных</a:t>
            </a:r>
            <a:r>
              <a:rPr lang="ru-RU" sz="3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мероприятий</a:t>
            </a:r>
            <a:r>
              <a:rPr lang="kk-KZ" sz="3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ru-RU" sz="3200" dirty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69501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4294967295"/>
          </p:nvPr>
        </p:nvSpPr>
        <p:spPr>
          <a:xfrm>
            <a:off x="0" y="1036638"/>
            <a:ext cx="7369175" cy="5089525"/>
          </a:xfrm>
        </p:spPr>
        <p:txBody>
          <a:bodyPr>
            <a:normAutofit/>
          </a:bodyPr>
          <a:lstStyle/>
          <a:p>
            <a:pPr marL="270510" indent="0" algn="just">
              <a:lnSpc>
                <a:spcPct val="115000"/>
              </a:lnSpc>
              <a:spcAft>
                <a:spcPts val="1000"/>
              </a:spcAft>
              <a:buNone/>
              <a:tabLst>
                <a:tab pos="90170" algn="l"/>
              </a:tabLst>
            </a:pPr>
            <a:r>
              <a:rPr lang="ru-RU" sz="1800" dirty="0">
                <a:latin typeface="Times New Roman"/>
                <a:ea typeface="Times New Roman"/>
                <a:cs typeface="Times New Roman"/>
              </a:rPr>
              <a:t> </a:t>
            </a:r>
            <a:endParaRPr lang="ru-RU" sz="1400" dirty="0">
              <a:latin typeface="Calibri"/>
              <a:ea typeface="Times New Roman"/>
              <a:cs typeface="Times New Roman"/>
            </a:endParaRPr>
          </a:p>
          <a:p>
            <a:pPr marL="270510" indent="90170" algn="just">
              <a:lnSpc>
                <a:spcPct val="115000"/>
              </a:lnSpc>
              <a:spcAft>
                <a:spcPts val="1000"/>
              </a:spcAft>
              <a:tabLst>
                <a:tab pos="90170" algn="l"/>
              </a:tabLst>
            </a:pPr>
            <a:endParaRPr lang="ru-RU" sz="1400" dirty="0">
              <a:latin typeface="Calibri"/>
              <a:ea typeface="Times New Roman"/>
              <a:cs typeface="Times New Roman"/>
            </a:endParaRPr>
          </a:p>
          <a:p>
            <a:pPr marL="270510" indent="90170" algn="just">
              <a:lnSpc>
                <a:spcPct val="115000"/>
              </a:lnSpc>
              <a:spcAft>
                <a:spcPts val="1000"/>
              </a:spcAft>
              <a:tabLst>
                <a:tab pos="90170" algn="l"/>
              </a:tabLst>
            </a:pPr>
            <a:endParaRPr lang="ru-RU" sz="1400" dirty="0">
              <a:latin typeface="Calibri"/>
              <a:ea typeface="Times New Roman"/>
              <a:cs typeface="Times New Roman"/>
            </a:endParaRPr>
          </a:p>
          <a:p>
            <a:pPr marL="270510" indent="90170" algn="just">
              <a:lnSpc>
                <a:spcPct val="115000"/>
              </a:lnSpc>
              <a:spcAft>
                <a:spcPts val="1000"/>
              </a:spcAft>
              <a:tabLst>
                <a:tab pos="90170" algn="l"/>
              </a:tabLst>
            </a:pPr>
            <a:endParaRPr lang="ru-RU" sz="1400" dirty="0">
              <a:latin typeface="Calibri"/>
              <a:ea typeface="Times New Roman"/>
              <a:cs typeface="Times New Roman"/>
            </a:endParaRPr>
          </a:p>
          <a:p>
            <a:pPr marL="270510" indent="90170" algn="just">
              <a:lnSpc>
                <a:spcPct val="115000"/>
              </a:lnSpc>
              <a:spcAft>
                <a:spcPts val="1000"/>
              </a:spcAft>
              <a:tabLst>
                <a:tab pos="90170" algn="l"/>
              </a:tabLst>
            </a:pPr>
            <a:endParaRPr lang="ru-RU" sz="1400" dirty="0">
              <a:latin typeface="Calibri"/>
              <a:ea typeface="Times New Roman"/>
              <a:cs typeface="Times New Roman"/>
            </a:endParaRPr>
          </a:p>
          <a:p>
            <a:pPr marL="270510" indent="0" algn="just">
              <a:lnSpc>
                <a:spcPct val="115000"/>
              </a:lnSpc>
              <a:spcAft>
                <a:spcPts val="1000"/>
              </a:spcAft>
              <a:buNone/>
              <a:tabLst>
                <a:tab pos="90170" algn="l"/>
              </a:tabLst>
            </a:pPr>
            <a:r>
              <a:rPr lang="ru-RU" sz="1800" dirty="0">
                <a:latin typeface="Times New Roman"/>
                <a:ea typeface="Times New Roman"/>
                <a:cs typeface="Times New Roman"/>
              </a:rPr>
              <a:t> </a:t>
            </a:r>
            <a:endParaRPr lang="ru-RU" sz="1400" dirty="0">
              <a:latin typeface="Calibri"/>
              <a:ea typeface="Times New Roman"/>
              <a:cs typeface="Times New Roman"/>
            </a:endParaRPr>
          </a:p>
          <a:p>
            <a:pPr marL="270510" indent="90170" algn="just">
              <a:lnSpc>
                <a:spcPct val="115000"/>
              </a:lnSpc>
              <a:spcAft>
                <a:spcPts val="1000"/>
              </a:spcAft>
              <a:tabLst>
                <a:tab pos="90170" algn="l"/>
              </a:tabLst>
            </a:pPr>
            <a:endParaRPr lang="ru-RU" sz="1400" dirty="0">
              <a:latin typeface="Calibri"/>
              <a:ea typeface="Times New Roman"/>
              <a:cs typeface="Times New Roman"/>
            </a:endParaRPr>
          </a:p>
          <a:p>
            <a:endParaRPr lang="ru-RU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5971" y="545909"/>
            <a:ext cx="8625384" cy="57730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13641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586854" y="1036638"/>
            <a:ext cx="11395879" cy="5046662"/>
          </a:xfrm>
        </p:spPr>
        <p:txBody>
          <a:bodyPr>
            <a:normAutofit/>
          </a:bodyPr>
          <a:lstStyle/>
          <a:p>
            <a:pPr algn="ctr"/>
            <a:endParaRPr lang="ru-RU" sz="36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ПРОФЕССИОНАЛЬНАЯ  ОРИЕНТАЦИЯ В ШКОЛЕ</a:t>
            </a:r>
          </a:p>
        </p:txBody>
      </p:sp>
    </p:spTree>
    <p:extLst>
      <p:ext uri="{BB962C8B-B14F-4D97-AF65-F5344CB8AC3E}">
        <p14:creationId xmlns:p14="http://schemas.microsoft.com/office/powerpoint/2010/main" val="14203564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815</TotalTime>
  <Words>2919</Words>
  <Application>Microsoft Office PowerPoint</Application>
  <PresentationFormat>Широкоэкранный</PresentationFormat>
  <Paragraphs>324</Paragraphs>
  <Slides>59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59</vt:i4>
      </vt:variant>
    </vt:vector>
  </HeadingPairs>
  <TitlesOfParts>
    <vt:vector size="67" baseType="lpstr">
      <vt:lpstr>Arial</vt:lpstr>
      <vt:lpstr>Calibri</vt:lpstr>
      <vt:lpstr>Candara</vt:lpstr>
      <vt:lpstr>Symbol</vt:lpstr>
      <vt:lpstr>Times New Roman</vt:lpstr>
      <vt:lpstr>Tunga</vt:lpstr>
      <vt:lpstr>Wingdings</vt:lpstr>
      <vt:lpstr>Волна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Динара</dc:creator>
  <cp:lastModifiedBy>user</cp:lastModifiedBy>
  <cp:revision>55</cp:revision>
  <cp:lastPrinted>2016-03-09T09:37:18Z</cp:lastPrinted>
  <dcterms:created xsi:type="dcterms:W3CDTF">2014-12-03T07:42:30Z</dcterms:created>
  <dcterms:modified xsi:type="dcterms:W3CDTF">2023-02-15T12:49:42Z</dcterms:modified>
</cp:coreProperties>
</file>