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7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9" r:id="rId4"/>
    <p:sldId id="282" r:id="rId5"/>
    <p:sldId id="263" r:id="rId6"/>
    <p:sldId id="264" r:id="rId7"/>
    <p:sldId id="268" r:id="rId8"/>
    <p:sldId id="281" r:id="rId9"/>
    <p:sldId id="267" r:id="rId10"/>
    <p:sldId id="269" r:id="rId11"/>
    <p:sldId id="270" r:id="rId12"/>
    <p:sldId id="271" r:id="rId13"/>
    <p:sldId id="272" r:id="rId14"/>
    <p:sldId id="278" r:id="rId15"/>
    <p:sldId id="274" r:id="rId16"/>
    <p:sldId id="284" r:id="rId17"/>
    <p:sldId id="285" r:id="rId18"/>
    <p:sldId id="286" r:id="rId19"/>
    <p:sldId id="279" r:id="rId20"/>
    <p:sldId id="276" r:id="rId21"/>
  </p:sldIdLst>
  <p:sldSz cx="12198350" cy="6859588"/>
  <p:notesSz cx="6858000" cy="9144000"/>
  <p:defaultTextStyle>
    <a:defPPr>
      <a:defRPr lang="ru-RU"/>
    </a:defPPr>
    <a:lvl1pPr marL="0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479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959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3438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918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2397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6877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11356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5836" algn="l" defTabSz="108895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84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05" autoAdjust="0"/>
  </p:normalViewPr>
  <p:slideViewPr>
    <p:cSldViewPr>
      <p:cViewPr varScale="1">
        <p:scale>
          <a:sx n="77" d="100"/>
          <a:sy n="77" d="100"/>
        </p:scale>
        <p:origin x="-806" y="-77"/>
      </p:cViewPr>
      <p:guideLst>
        <p:guide orient="horz" pos="2161"/>
        <p:guide pos="384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tableStyles" Target="tableStyles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presProps" Target="presProps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notesMaster" Target="notesMasters/notesMaster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FA71AF-CC35-427E-80C1-5E4AFCFEE10C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91056-21C1-4C5B-BC04-4A79DDD83D9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08895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44479" algn="l" defTabSz="108895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88959" algn="l" defTabSz="108895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33438" algn="l" defTabSz="108895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77918" algn="l" defTabSz="108895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722397" algn="l" defTabSz="108895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6877" algn="l" defTabSz="108895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11356" algn="l" defTabSz="108895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5836" algn="l" defTabSz="108895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5239EC-A889-4203-BA8B-74D08091A01E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60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91056-21C1-4C5B-BC04-4A79DDD83D96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876" y="2130919"/>
            <a:ext cx="10368598" cy="147036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9753" y="3887100"/>
            <a:ext cx="8538845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44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9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3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9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6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113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58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43804" y="274702"/>
            <a:ext cx="2744629" cy="58528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918" y="274702"/>
            <a:ext cx="8030580" cy="58528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0E9CE6-D695-4A97-904F-0B1E0F5B2B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448" y="1267119"/>
            <a:ext cx="10959456" cy="4911275"/>
          </a:xfrm>
        </p:spPr>
        <p:txBody>
          <a:bodyPr lIns="0" tIns="0" rIns="0" bIns="0">
            <a:noAutofit/>
          </a:bodyPr>
          <a:lstStyle>
            <a:lvl1pPr>
              <a:defRPr sz="1900">
                <a:solidFill>
                  <a:srgbClr val="262626"/>
                </a:solidFill>
              </a:defRPr>
            </a:lvl1pPr>
            <a:lvl2pPr>
              <a:defRPr sz="1700">
                <a:solidFill>
                  <a:srgbClr val="262626"/>
                </a:solidFill>
              </a:defRPr>
            </a:lvl2pPr>
            <a:lvl3pPr>
              <a:defRPr sz="1400">
                <a:solidFill>
                  <a:srgbClr val="262626"/>
                </a:solidFill>
              </a:defRPr>
            </a:lvl3pPr>
            <a:lvl4pPr>
              <a:defRPr sz="1300">
                <a:solidFill>
                  <a:srgbClr val="262626"/>
                </a:solidFill>
              </a:defRPr>
            </a:lvl4pPr>
            <a:lvl5pPr>
              <a:defRPr sz="1300">
                <a:solidFill>
                  <a:srgbClr val="262626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3C9FED-4D2D-4126-A07C-F1FA222A7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20117" y="6459445"/>
            <a:ext cx="2245894" cy="161963"/>
          </a:xfrm>
        </p:spPr>
        <p:txBody>
          <a:bodyPr lIns="0" tIns="0" rIns="0" bIns="0"/>
          <a:lstStyle>
            <a:lvl1pPr algn="l">
              <a:defRPr sz="1200"/>
            </a:lvl1pPr>
          </a:lstStyle>
          <a:p>
            <a:r>
              <a:rPr lang="en-US"/>
              <a:t>Your Footer Here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A72D21-5469-4781-A0AB-F64319D6C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19448" y="6441185"/>
            <a:ext cx="354987" cy="198482"/>
          </a:xfrm>
        </p:spPr>
        <p:txBody>
          <a:bodyPr lIns="0" tIns="0" rIns="0" bIns="0"/>
          <a:lstStyle>
            <a:lvl1pPr algn="ctr">
              <a:defRPr b="1">
                <a:solidFill>
                  <a:srgbClr val="262626"/>
                </a:solidFill>
                <a:latin typeface="+mj-lt"/>
              </a:defRPr>
            </a:lvl1pPr>
          </a:lstStyle>
          <a:p>
            <a:fld id="{BC95CAA3-FD71-430B-8996-36DBD296529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89F119F-6658-45A9-ADDC-57A5030776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19448" y="418403"/>
            <a:ext cx="10959456" cy="507831"/>
          </a:xfrm>
        </p:spPr>
        <p:txBody>
          <a:bodyPr lIns="0" tIns="0" rIns="0" bIns="0" anchor="t">
            <a:spAutoFit/>
          </a:bodyPr>
          <a:lstStyle>
            <a:lvl1pPr algn="l">
              <a:defRPr sz="3300" b="1">
                <a:solidFill>
                  <a:srgbClr val="262626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E7741CE-B5EB-4335-8494-4F6C03DB8FF6}"/>
              </a:ext>
            </a:extLst>
          </p:cNvPr>
          <p:cNvCxnSpPr>
            <a:cxnSpLocks/>
          </p:cNvCxnSpPr>
          <p:nvPr userDrawn="1"/>
        </p:nvCxnSpPr>
        <p:spPr>
          <a:xfrm>
            <a:off x="1079130" y="6425308"/>
            <a:ext cx="0" cy="230240"/>
          </a:xfrm>
          <a:prstGeom prst="line">
            <a:avLst/>
          </a:prstGeom>
          <a:ln w="12700">
            <a:solidFill>
              <a:srgbClr val="0195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>
            <a:extLst>
              <a:ext uri="{FF2B5EF4-FFF2-40B4-BE49-F238E27FC236}">
                <a16:creationId xmlns:a16="http://schemas.microsoft.com/office/drawing/2014/main" id="{D1885A4E-075E-4165-9C5B-C21CCD151070}"/>
              </a:ext>
            </a:extLst>
          </p:cNvPr>
          <p:cNvGrpSpPr/>
          <p:nvPr userDrawn="1"/>
        </p:nvGrpSpPr>
        <p:grpSpPr>
          <a:xfrm>
            <a:off x="609918" y="957485"/>
            <a:ext cx="433614" cy="61926"/>
            <a:chOff x="609600" y="957263"/>
            <a:chExt cx="433388" cy="6191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EECBFE9-AFDD-48DE-BF69-265B3822484E}"/>
                </a:ext>
              </a:extLst>
            </p:cNvPr>
            <p:cNvSpPr/>
            <p:nvPr userDrawn="1"/>
          </p:nvSpPr>
          <p:spPr>
            <a:xfrm rot="5400000">
              <a:off x="831057" y="807244"/>
              <a:ext cx="61912" cy="361950"/>
            </a:xfrm>
            <a:prstGeom prst="rect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CBBF3A5-F376-4DDC-942D-B33729206984}"/>
                </a:ext>
              </a:extLst>
            </p:cNvPr>
            <p:cNvSpPr/>
            <p:nvPr userDrawn="1"/>
          </p:nvSpPr>
          <p:spPr>
            <a:xfrm rot="5400000">
              <a:off x="614363" y="952500"/>
              <a:ext cx="61912" cy="71437"/>
            </a:xfrm>
            <a:prstGeom prst="rect">
              <a:avLst/>
            </a:prstGeom>
            <a:solidFill>
              <a:srgbClr val="246C9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6802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" userDrawn="1">
          <p15:clr>
            <a:srgbClr val="FBAE40"/>
          </p15:clr>
        </p15:guide>
        <p15:guide id="2" pos="729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585" y="4407921"/>
            <a:ext cx="10368598" cy="136239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585" y="2907387"/>
            <a:ext cx="10368598" cy="150053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54447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895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343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7791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2239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6687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1135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558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917" y="1600571"/>
            <a:ext cx="5387605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200828" y="1600571"/>
            <a:ext cx="5387605" cy="4527011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918" y="1535469"/>
            <a:ext cx="5389723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479" indent="0">
              <a:buNone/>
              <a:defRPr sz="2400" b="1"/>
            </a:lvl2pPr>
            <a:lvl3pPr marL="1088959" indent="0">
              <a:buNone/>
              <a:defRPr sz="2100" b="1"/>
            </a:lvl3pPr>
            <a:lvl4pPr marL="1633438" indent="0">
              <a:buNone/>
              <a:defRPr sz="1900" b="1"/>
            </a:lvl4pPr>
            <a:lvl5pPr marL="2177918" indent="0">
              <a:buNone/>
              <a:defRPr sz="1900" b="1"/>
            </a:lvl5pPr>
            <a:lvl6pPr marL="2722397" indent="0">
              <a:buNone/>
              <a:defRPr sz="1900" b="1"/>
            </a:lvl6pPr>
            <a:lvl7pPr marL="3266877" indent="0">
              <a:buNone/>
              <a:defRPr sz="1900" b="1"/>
            </a:lvl7pPr>
            <a:lvl8pPr marL="3811356" indent="0">
              <a:buNone/>
              <a:defRPr sz="1900" b="1"/>
            </a:lvl8pPr>
            <a:lvl9pPr marL="4355836" indent="0">
              <a:buNone/>
              <a:defRPr sz="1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918" y="2175379"/>
            <a:ext cx="5389723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6593" y="1535469"/>
            <a:ext cx="5391840" cy="639910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4479" indent="0">
              <a:buNone/>
              <a:defRPr sz="2400" b="1"/>
            </a:lvl2pPr>
            <a:lvl3pPr marL="1088959" indent="0">
              <a:buNone/>
              <a:defRPr sz="2100" b="1"/>
            </a:lvl3pPr>
            <a:lvl4pPr marL="1633438" indent="0">
              <a:buNone/>
              <a:defRPr sz="1900" b="1"/>
            </a:lvl4pPr>
            <a:lvl5pPr marL="2177918" indent="0">
              <a:buNone/>
              <a:defRPr sz="1900" b="1"/>
            </a:lvl5pPr>
            <a:lvl6pPr marL="2722397" indent="0">
              <a:buNone/>
              <a:defRPr sz="1900" b="1"/>
            </a:lvl6pPr>
            <a:lvl7pPr marL="3266877" indent="0">
              <a:buNone/>
              <a:defRPr sz="1900" b="1"/>
            </a:lvl7pPr>
            <a:lvl8pPr marL="3811356" indent="0">
              <a:buNone/>
              <a:defRPr sz="1900" b="1"/>
            </a:lvl8pPr>
            <a:lvl9pPr marL="4355836" indent="0">
              <a:buNone/>
              <a:defRPr sz="19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6593" y="2175379"/>
            <a:ext cx="5391840" cy="3952203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918" y="273113"/>
            <a:ext cx="4013173" cy="116231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9216" y="273114"/>
            <a:ext cx="6819216" cy="5854468"/>
          </a:xfrm>
        </p:spPr>
        <p:txBody>
          <a:bodyPr/>
          <a:lstStyle>
            <a:lvl1pPr>
              <a:defRPr sz="3800"/>
            </a:lvl1pPr>
            <a:lvl2pPr>
              <a:defRPr sz="33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918" y="1435433"/>
            <a:ext cx="4013173" cy="4692149"/>
          </a:xfrm>
        </p:spPr>
        <p:txBody>
          <a:bodyPr/>
          <a:lstStyle>
            <a:lvl1pPr marL="0" indent="0">
              <a:buNone/>
              <a:defRPr sz="1700"/>
            </a:lvl1pPr>
            <a:lvl2pPr marL="544479" indent="0">
              <a:buNone/>
              <a:defRPr sz="1400"/>
            </a:lvl2pPr>
            <a:lvl3pPr marL="1088959" indent="0">
              <a:buNone/>
              <a:defRPr sz="1200"/>
            </a:lvl3pPr>
            <a:lvl4pPr marL="1633438" indent="0">
              <a:buNone/>
              <a:defRPr sz="1100"/>
            </a:lvl4pPr>
            <a:lvl5pPr marL="2177918" indent="0">
              <a:buNone/>
              <a:defRPr sz="1100"/>
            </a:lvl5pPr>
            <a:lvl6pPr marL="2722397" indent="0">
              <a:buNone/>
              <a:defRPr sz="1100"/>
            </a:lvl6pPr>
            <a:lvl7pPr marL="3266877" indent="0">
              <a:buNone/>
              <a:defRPr sz="1100"/>
            </a:lvl7pPr>
            <a:lvl8pPr marL="3811356" indent="0">
              <a:buNone/>
              <a:defRPr sz="1100"/>
            </a:lvl8pPr>
            <a:lvl9pPr marL="4355836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0962" y="4801712"/>
            <a:ext cx="7319010" cy="566869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90962" y="612917"/>
            <a:ext cx="7319010" cy="4115753"/>
          </a:xfrm>
        </p:spPr>
        <p:txBody>
          <a:bodyPr/>
          <a:lstStyle>
            <a:lvl1pPr marL="0" indent="0">
              <a:buNone/>
              <a:defRPr sz="3800"/>
            </a:lvl1pPr>
            <a:lvl2pPr marL="544479" indent="0">
              <a:buNone/>
              <a:defRPr sz="3300"/>
            </a:lvl2pPr>
            <a:lvl3pPr marL="1088959" indent="0">
              <a:buNone/>
              <a:defRPr sz="2900"/>
            </a:lvl3pPr>
            <a:lvl4pPr marL="1633438" indent="0">
              <a:buNone/>
              <a:defRPr sz="2400"/>
            </a:lvl4pPr>
            <a:lvl5pPr marL="2177918" indent="0">
              <a:buNone/>
              <a:defRPr sz="2400"/>
            </a:lvl5pPr>
            <a:lvl6pPr marL="2722397" indent="0">
              <a:buNone/>
              <a:defRPr sz="2400"/>
            </a:lvl6pPr>
            <a:lvl7pPr marL="3266877" indent="0">
              <a:buNone/>
              <a:defRPr sz="2400"/>
            </a:lvl7pPr>
            <a:lvl8pPr marL="3811356" indent="0">
              <a:buNone/>
              <a:defRPr sz="2400"/>
            </a:lvl8pPr>
            <a:lvl9pPr marL="4355836" indent="0">
              <a:buNone/>
              <a:defRPr sz="24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90962" y="5368581"/>
            <a:ext cx="7319010" cy="805048"/>
          </a:xfrm>
        </p:spPr>
        <p:txBody>
          <a:bodyPr/>
          <a:lstStyle>
            <a:lvl1pPr marL="0" indent="0">
              <a:buNone/>
              <a:defRPr sz="1700"/>
            </a:lvl1pPr>
            <a:lvl2pPr marL="544479" indent="0">
              <a:buNone/>
              <a:defRPr sz="1400"/>
            </a:lvl2pPr>
            <a:lvl3pPr marL="1088959" indent="0">
              <a:buNone/>
              <a:defRPr sz="1200"/>
            </a:lvl3pPr>
            <a:lvl4pPr marL="1633438" indent="0">
              <a:buNone/>
              <a:defRPr sz="1100"/>
            </a:lvl4pPr>
            <a:lvl5pPr marL="2177918" indent="0">
              <a:buNone/>
              <a:defRPr sz="1100"/>
            </a:lvl5pPr>
            <a:lvl6pPr marL="2722397" indent="0">
              <a:buNone/>
              <a:defRPr sz="1100"/>
            </a:lvl6pPr>
            <a:lvl7pPr marL="3266877" indent="0">
              <a:buNone/>
              <a:defRPr sz="1100"/>
            </a:lvl7pPr>
            <a:lvl8pPr marL="3811356" indent="0">
              <a:buNone/>
              <a:defRPr sz="1100"/>
            </a:lvl8pPr>
            <a:lvl9pPr marL="4355836" indent="0">
              <a:buNone/>
              <a:defRPr sz="11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918" y="274701"/>
            <a:ext cx="10978515" cy="1143265"/>
          </a:xfrm>
          <a:prstGeom prst="rect">
            <a:avLst/>
          </a:prstGeom>
        </p:spPr>
        <p:txBody>
          <a:bodyPr vert="horz" lIns="108896" tIns="54448" rIns="108896" bIns="54448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918" y="1600571"/>
            <a:ext cx="10978515" cy="4527011"/>
          </a:xfrm>
          <a:prstGeom prst="rect">
            <a:avLst/>
          </a:prstGeom>
        </p:spPr>
        <p:txBody>
          <a:bodyPr vert="horz" lIns="108896" tIns="54448" rIns="108896" bIns="5444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917" y="6357822"/>
            <a:ext cx="2846282" cy="365210"/>
          </a:xfrm>
          <a:prstGeom prst="rect">
            <a:avLst/>
          </a:prstGeom>
        </p:spPr>
        <p:txBody>
          <a:bodyPr vert="horz" lIns="108896" tIns="54448" rIns="108896" bIns="54448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7770" y="6357822"/>
            <a:ext cx="3862811" cy="365210"/>
          </a:xfrm>
          <a:prstGeom prst="rect">
            <a:avLst/>
          </a:prstGeom>
        </p:spPr>
        <p:txBody>
          <a:bodyPr vert="horz" lIns="108896" tIns="54448" rIns="108896" bIns="54448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42151" y="6357822"/>
            <a:ext cx="2846282" cy="365210"/>
          </a:xfrm>
          <a:prstGeom prst="rect">
            <a:avLst/>
          </a:prstGeom>
        </p:spPr>
        <p:txBody>
          <a:bodyPr vert="horz" lIns="108896" tIns="54448" rIns="108896" bIns="54448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1088959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360" indent="-408360" algn="l" defTabSz="1088959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779" indent="-340300" algn="l" defTabSz="1088959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1199" indent="-272240" algn="l" defTabSz="1088959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5678" indent="-272240" algn="l" defTabSz="1088959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50158" indent="-272240" algn="l" defTabSz="1088959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4637" indent="-272240" algn="l" defTabSz="108895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9117" indent="-272240" algn="l" defTabSz="108895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3596" indent="-272240" algn="l" defTabSz="108895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8076" indent="-272240" algn="l" defTabSz="1088959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479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959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3438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918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2397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6877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11356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5836" algn="l" defTabSz="108895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>
            <a:extLst>
              <a:ext uri="{FF2B5EF4-FFF2-40B4-BE49-F238E27FC236}">
                <a16:creationId xmlns:a16="http://schemas.microsoft.com/office/drawing/2014/main" id="{B0EB01AE-79FE-459B-9A45-FECB085E9794}"/>
              </a:ext>
            </a:extLst>
          </p:cNvPr>
          <p:cNvSpPr/>
          <p:nvPr/>
        </p:nvSpPr>
        <p:spPr>
          <a:xfrm>
            <a:off x="116779" y="404758"/>
            <a:ext cx="5694364" cy="6038528"/>
          </a:xfrm>
          <a:prstGeom prst="rect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96" tIns="54448" rIns="108896" bIns="54448" rtlCol="0" anchor="ctr"/>
          <a:lstStyle/>
          <a:p>
            <a:pPr algn="ctr"/>
            <a:r>
              <a:rPr lang="ru-RU" b="1" dirty="0" err="1"/>
              <a:t>Қазақстан Республикасы</a:t>
            </a:r>
            <a:r>
              <a:rPr lang="ru-RU" b="1" dirty="0"/>
              <a:t> </a:t>
            </a:r>
            <a:r>
              <a:rPr lang="ru-RU" b="1" dirty="0" err="1"/>
              <a:t>Білім</a:t>
            </a:r>
            <a:r>
              <a:rPr lang="ru-RU" b="1" dirty="0"/>
              <a:t> </a:t>
            </a:r>
            <a:r>
              <a:rPr lang="ru-RU" b="1" dirty="0" err="1"/>
              <a:t>және ғылым министрінің </a:t>
            </a:r>
            <a:r>
              <a:rPr lang="ru-RU" b="1" dirty="0"/>
              <a:t>2021 </a:t>
            </a:r>
            <a:r>
              <a:rPr lang="ru-RU" b="1" dirty="0" err="1"/>
              <a:t>жылғы </a:t>
            </a:r>
            <a:r>
              <a:rPr lang="ru-RU" b="1" dirty="0"/>
              <a:t>12 </a:t>
            </a:r>
            <a:r>
              <a:rPr lang="ru-RU" b="1" dirty="0" err="1"/>
              <a:t>қарашадағы </a:t>
            </a:r>
            <a:r>
              <a:rPr lang="ru-RU" b="1" dirty="0"/>
              <a:t>№ 561 </a:t>
            </a:r>
            <a:r>
              <a:rPr lang="ru-RU" b="1" dirty="0" err="1"/>
              <a:t>бұйрығына сәйкес </a:t>
            </a:r>
            <a:r>
              <a:rPr lang="ru-RU" b="1" dirty="0"/>
              <a:t>2022 </a:t>
            </a:r>
            <a:r>
              <a:rPr lang="ru-RU" b="1" dirty="0" err="1"/>
              <a:t>жылы</a:t>
            </a:r>
            <a:r>
              <a:rPr lang="ru-RU" b="1" dirty="0"/>
              <a:t> педагог </a:t>
            </a:r>
            <a:r>
              <a:rPr lang="ru-RU" b="1" dirty="0" err="1"/>
              <a:t>қызметкерлерді аттестаттаудан</a:t>
            </a:r>
            <a:r>
              <a:rPr lang="ru-RU" b="1" dirty="0"/>
              <a:t> </a:t>
            </a:r>
            <a:r>
              <a:rPr lang="ru-RU" b="1" dirty="0" err="1"/>
              <a:t>өткізу рәсімі</a:t>
            </a:r>
            <a:r>
              <a:rPr lang="ru-RU" b="1" dirty="0"/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387357" y="836906"/>
            <a:ext cx="5379398" cy="5311383"/>
          </a:xfrm>
          <a:prstGeom prst="rect">
            <a:avLst/>
          </a:prstGeom>
        </p:spPr>
        <p:txBody>
          <a:bodyPr wrap="square" lIns="108896" tIns="54448" rIns="108896" bIns="54448">
            <a:spAutoFit/>
          </a:bodyPr>
          <a:lstStyle/>
          <a:p>
            <a:r>
              <a:rPr lang="ru-RU" sz="1900" b="1" dirty="0"/>
              <a:t>О внесении изменений в приказ Министра образования и науки Республики Казахстан от 27 января 2016 года № 83 "Об утверждении Правил и условий проведения аттестации педагогических работников и приравненных к ним лиц, занимающих должности в организациях образования, реализующих общеобразовательные учебные программы дошкольного воспитания и обучения, начального, основного среднего и общего среднего образования, образовательные программы технического и профессионального, </a:t>
            </a:r>
            <a:r>
              <a:rPr lang="ru-RU" sz="1900" b="1" dirty="0" err="1"/>
              <a:t>послесреднего</a:t>
            </a:r>
            <a:r>
              <a:rPr lang="ru-RU" sz="1900" b="1" dirty="0"/>
              <a:t>, дополнительного образования и специальные учебные программы, и иных гражданских служащих в области образования и науки"</a:t>
            </a:r>
            <a:endParaRPr lang="ru-RU" sz="1900" dirty="0"/>
          </a:p>
          <a:p>
            <a:pPr algn="ctr"/>
            <a:br>
              <a:rPr lang="ru-RU" sz="1700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endParaRPr lang="ru-RU" sz="1700" dirty="0"/>
          </a:p>
        </p:txBody>
      </p:sp>
      <p:pic>
        <p:nvPicPr>
          <p:cNvPr id="6" name="Рисунок 5"/>
          <p:cNvPicPr/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2929173" y="476783"/>
            <a:ext cx="2744629" cy="57163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7656" y="0"/>
            <a:ext cx="10978515" cy="1143265"/>
          </a:xfrm>
        </p:spPr>
        <p:txBody>
          <a:bodyPr>
            <a:normAutofit fontScale="90000"/>
          </a:bodyPr>
          <a:lstStyle/>
          <a:p>
            <a:pPr algn="r"/>
            <a:r>
              <a:rPr lang="ru-RU" sz="2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Перечень документов необходимых для оказания государственной услуги</a:t>
            </a:r>
            <a:br>
              <a:rPr lang="ru-RU" sz="2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ru-RU" sz="2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              </a:t>
            </a:r>
            <a:br>
              <a:rPr lang="ru-RU" sz="2400" dirty="0"/>
            </a:br>
            <a:r>
              <a:rPr lang="ru-RU" sz="2400" dirty="0"/>
              <a:t>         приложение 7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9474" y="908931"/>
            <a:ext cx="11958876" cy="521865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400" b="1" dirty="0">
                <a:solidFill>
                  <a:schemeClr val="tx2"/>
                </a:solidFill>
              </a:rPr>
              <a:t>к </a:t>
            </a:r>
            <a:r>
              <a:rPr lang="ru-RU" sz="1400" b="1" dirty="0" err="1">
                <a:solidFill>
                  <a:schemeClr val="tx2"/>
                </a:solidFill>
              </a:rPr>
              <a:t>услугодателю</a:t>
            </a:r>
            <a:r>
              <a:rPr lang="ru-RU" sz="1400" b="1" dirty="0">
                <a:solidFill>
                  <a:schemeClr val="tx2"/>
                </a:solidFill>
              </a:rPr>
              <a:t>: </a:t>
            </a:r>
          </a:p>
          <a:p>
            <a:pPr>
              <a:buNone/>
            </a:pPr>
            <a:r>
              <a:rPr lang="ru-RU" sz="1200" dirty="0">
                <a:solidFill>
                  <a:schemeClr val="tx2"/>
                </a:solidFill>
              </a:rPr>
              <a:t>1</a:t>
            </a: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заявление;</a:t>
            </a:r>
          </a:p>
          <a:p>
            <a:pPr>
              <a:buNone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2) документ, удостоверяющий личность (требуется для идентификации личности) (возвращается владельцу) либо электронный документ из сервиса цифровых документов (для идентификации); </a:t>
            </a:r>
          </a:p>
          <a:p>
            <a:pPr>
              <a:buNone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3) диплом об образовании;</a:t>
            </a:r>
          </a:p>
          <a:p>
            <a:pPr>
              <a:buNone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4) документ о прохождении курсов переподготовки (при наличии);</a:t>
            </a:r>
          </a:p>
          <a:p>
            <a:pPr>
              <a:buNone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5) документ, подтверждающий трудовую деятельность работника;</a:t>
            </a:r>
          </a:p>
          <a:p>
            <a:pPr>
              <a:buNone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sz="1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Государственную корпорацию: </a:t>
            </a:r>
          </a:p>
          <a:p>
            <a:pPr>
              <a:buNone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1) заявление;</a:t>
            </a:r>
          </a:p>
          <a:p>
            <a:pPr>
              <a:buNone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2) диплом об образовании;</a:t>
            </a:r>
          </a:p>
          <a:p>
            <a:pPr>
              <a:buNone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3) документ о прохождении курсов переподготовки (при наличии);</a:t>
            </a:r>
          </a:p>
          <a:p>
            <a:pPr>
              <a:buNone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4) документ, подтверждающий трудовую деятельность работника;</a:t>
            </a:r>
          </a:p>
          <a:p>
            <a:pPr>
              <a:buNone/>
            </a:pPr>
            <a:endParaRPr lang="ru-RU" sz="1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через </a:t>
            </a:r>
            <a:r>
              <a:rPr lang="ru-RU" sz="1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веб-портал</a:t>
            </a:r>
            <a:r>
              <a:rPr lang="ru-RU" sz="1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электронного правительства </a:t>
            </a:r>
            <a:r>
              <a:rPr lang="en-US" sz="1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egov</a:t>
            </a:r>
            <a:r>
              <a:rPr lang="ru-RU" sz="1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1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kz</a:t>
            </a:r>
            <a:r>
              <a:rPr lang="ru-RU" sz="1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>
              <a:buNone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1) заявление</a:t>
            </a:r>
          </a:p>
          <a:p>
            <a:pPr>
              <a:buNone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2) диплом об образовании;</a:t>
            </a:r>
          </a:p>
          <a:p>
            <a:pPr>
              <a:buNone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3) документ о прохождении курсов переподготовки (при наличии);</a:t>
            </a:r>
          </a:p>
          <a:p>
            <a:pPr>
              <a:buNone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4) документ, подтверждающий трудовую деятельность работника; </a:t>
            </a:r>
          </a:p>
          <a:p>
            <a:pPr>
              <a:buNone/>
            </a:pPr>
            <a:r>
              <a:rPr lang="ru-RU" sz="1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6) выписка из протокола педагогического совета организации образования.</a:t>
            </a:r>
          </a:p>
        </p:txBody>
      </p:sp>
      <p:pic>
        <p:nvPicPr>
          <p:cNvPr id="4" name="Picture 4" descr="Срок приёма заявок на соискание Премии ОП ВО «Общественные советы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9135" y="1989300"/>
            <a:ext cx="5759215" cy="3238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918" y="274702"/>
            <a:ext cx="10978515" cy="994352"/>
          </a:xfrm>
        </p:spPr>
        <p:txBody>
          <a:bodyPr>
            <a:normAutofit fontScale="90000"/>
          </a:bodyPr>
          <a:lstStyle/>
          <a:p>
            <a:r>
              <a:rPr lang="ru-RU" sz="2100" dirty="0"/>
              <a:t>                                                                                                                         Приложение 9</a:t>
            </a:r>
            <a:br>
              <a:rPr lang="ru-RU" sz="2100" dirty="0"/>
            </a:br>
            <a:r>
              <a:rPr lang="ru-RU" sz="2100" dirty="0"/>
              <a:t>к Правилам и условиям проведения аттестации</a:t>
            </a:r>
            <a:br>
              <a:rPr lang="ru-RU" sz="2100" dirty="0"/>
            </a:br>
            <a:r>
              <a:rPr lang="ru-RU" sz="2100" dirty="0"/>
              <a:t>педагогов</a:t>
            </a:r>
            <a:br>
              <a:rPr lang="ru-RU" sz="2100" dirty="0"/>
            </a:br>
            <a:r>
              <a:rPr lang="en-US" sz="2100" dirty="0"/>
              <a:t> </a:t>
            </a:r>
            <a:br>
              <a:rPr lang="ru-RU" sz="2100" dirty="0"/>
            </a:br>
            <a:endParaRPr lang="ru-RU" sz="21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31595" y="404758"/>
            <a:ext cx="10978515" cy="4527011"/>
          </a:xfrm>
          <a:ln>
            <a:solidFill>
              <a:schemeClr val="accent1"/>
            </a:solidFill>
          </a:ln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dirty="0"/>
              <a:t> </a:t>
            </a:r>
            <a:r>
              <a:rPr lang="ru-RU" dirty="0"/>
              <a:t> </a:t>
            </a:r>
            <a:r>
              <a:rPr lang="en-US" sz="5700" dirty="0"/>
              <a:t>Ф</a:t>
            </a:r>
            <a:r>
              <a:rPr lang="ru-RU" sz="5700" dirty="0"/>
              <a:t>о</a:t>
            </a:r>
            <a:r>
              <a:rPr lang="en-US" sz="5700" dirty="0" err="1"/>
              <a:t>рма</a:t>
            </a:r>
            <a:endParaRPr lang="ru-RU" sz="5700" dirty="0"/>
          </a:p>
          <a:p>
            <a:pPr>
              <a:buNone/>
            </a:pPr>
            <a:r>
              <a:rPr lang="en-US" sz="5700" dirty="0"/>
              <a:t> </a:t>
            </a:r>
            <a:endParaRPr lang="ru-RU" sz="5700" dirty="0"/>
          </a:p>
          <a:p>
            <a:pPr>
              <a:buNone/>
            </a:pPr>
            <a:r>
              <a:rPr lang="ru-RU" sz="5700" dirty="0"/>
              <a:t>____________________________</a:t>
            </a:r>
            <a:br>
              <a:rPr lang="ru-RU" sz="5700" dirty="0"/>
            </a:br>
            <a:r>
              <a:rPr lang="ru-RU" sz="5700" dirty="0"/>
              <a:t>/Ф. И. О. (при его наличии)</a:t>
            </a:r>
            <a:br>
              <a:rPr lang="ru-RU" sz="5700" dirty="0"/>
            </a:br>
            <a:r>
              <a:rPr lang="ru-RU" sz="5700" dirty="0" err="1"/>
              <a:t>услугополучателя</a:t>
            </a:r>
            <a:r>
              <a:rPr lang="ru-RU" sz="5700" dirty="0"/>
              <a:t>/</a:t>
            </a:r>
          </a:p>
          <a:p>
            <a:pPr>
              <a:buNone/>
            </a:pPr>
            <a:r>
              <a:rPr lang="ru-RU" sz="5700" b="1" dirty="0"/>
              <a:t> Расписка об отказе в приеме документов педагогов, занимающих должности</a:t>
            </a:r>
            <a:br>
              <a:rPr lang="ru-RU" sz="5700" dirty="0"/>
            </a:br>
            <a:r>
              <a:rPr lang="ru-RU" sz="5700" b="1" dirty="0"/>
              <a:t>в организациях образования, для прохождения аттестации</a:t>
            </a:r>
            <a:endParaRPr lang="ru-RU" sz="5700" dirty="0"/>
          </a:p>
          <a:p>
            <a:pPr>
              <a:buNone/>
            </a:pPr>
            <a:r>
              <a:rPr lang="en-US" sz="5700" dirty="0"/>
              <a:t>     </a:t>
            </a:r>
            <a:r>
              <a:rPr lang="ru-RU" sz="5700" dirty="0"/>
              <a:t> Руководствуясь пунктом 63 Правил и условий проведения аттестации педагогов</a:t>
            </a:r>
          </a:p>
          <a:p>
            <a:pPr>
              <a:buNone/>
            </a:pPr>
            <a:r>
              <a:rPr lang="ru-RU" sz="5700" dirty="0"/>
              <a:t>_____________________________________________________________________</a:t>
            </a:r>
          </a:p>
          <a:p>
            <a:pPr>
              <a:buNone/>
            </a:pPr>
            <a:r>
              <a:rPr lang="ru-RU" sz="5700" dirty="0"/>
              <a:t>_____________________________________________________________________</a:t>
            </a:r>
          </a:p>
          <a:p>
            <a:pPr>
              <a:buNone/>
            </a:pPr>
            <a:r>
              <a:rPr lang="ru-RU" sz="5700" dirty="0"/>
              <a:t>/указать наименование </a:t>
            </a:r>
            <a:r>
              <a:rPr lang="ru-RU" sz="5700" dirty="0" err="1"/>
              <a:t>услугодателя</a:t>
            </a:r>
            <a:r>
              <a:rPr lang="ru-RU" sz="5700" dirty="0"/>
              <a:t> или Государственной корпорации или портала,</a:t>
            </a:r>
          </a:p>
          <a:p>
            <a:pPr>
              <a:buNone/>
            </a:pPr>
            <a:r>
              <a:rPr lang="ru-RU" sz="5700" dirty="0"/>
              <a:t>адрес/отказывает в приеме документов для участия в процедуре присвоения</a:t>
            </a:r>
          </a:p>
          <a:p>
            <a:pPr>
              <a:buNone/>
            </a:pPr>
            <a:r>
              <a:rPr lang="ru-RU" sz="5700" dirty="0"/>
              <a:t>(подтверждения) квалификационных категорий педагогам</a:t>
            </a:r>
          </a:p>
          <a:p>
            <a:pPr>
              <a:buNone/>
            </a:pPr>
            <a:r>
              <a:rPr lang="ru-RU" sz="5700" dirty="0"/>
              <a:t>_____________________________________________________________________</a:t>
            </a:r>
          </a:p>
          <a:p>
            <a:pPr>
              <a:buNone/>
            </a:pPr>
            <a:r>
              <a:rPr lang="ru-RU" sz="5700" dirty="0"/>
              <a:t>_____________________________________________________________________</a:t>
            </a:r>
          </a:p>
          <a:p>
            <a:pPr>
              <a:buNone/>
            </a:pPr>
            <a:r>
              <a:rPr lang="ru-RU" sz="5700" dirty="0"/>
              <a:t> / указать Ф. И. О. (при его наличии)</a:t>
            </a:r>
          </a:p>
          <a:p>
            <a:pPr>
              <a:buNone/>
            </a:pPr>
            <a:r>
              <a:rPr lang="ru-RU" sz="5700" dirty="0" err="1"/>
              <a:t>услугополучателя</a:t>
            </a:r>
            <a:r>
              <a:rPr lang="ru-RU" sz="5700" dirty="0"/>
              <a:t>/ в</a:t>
            </a:r>
          </a:p>
          <a:p>
            <a:pPr>
              <a:buNone/>
            </a:pPr>
            <a:r>
              <a:rPr lang="ru-RU" sz="5700" dirty="0"/>
              <a:t>_____________________________________________________________________</a:t>
            </a:r>
          </a:p>
          <a:p>
            <a:pPr>
              <a:buNone/>
            </a:pPr>
            <a:r>
              <a:rPr lang="ru-RU" sz="5700" dirty="0"/>
              <a:t>/указать наименование организации образования/ в связи с</a:t>
            </a:r>
          </a:p>
          <a:p>
            <a:pPr>
              <a:buNone/>
            </a:pPr>
            <a:r>
              <a:rPr lang="ru-RU" sz="5700" dirty="0"/>
              <a:t>_____________________________________________________________________,</a:t>
            </a:r>
          </a:p>
          <a:p>
            <a:pPr>
              <a:buNone/>
            </a:pPr>
            <a:r>
              <a:rPr lang="ru-RU" sz="5700" dirty="0"/>
              <a:t>а именно /указать наименование отсутствующих или несоответствующих документов/:</a:t>
            </a:r>
          </a:p>
          <a:p>
            <a:pPr>
              <a:buNone/>
            </a:pPr>
            <a:r>
              <a:rPr lang="ru-RU" sz="5700" dirty="0"/>
              <a:t>1) _________________________________;</a:t>
            </a:r>
          </a:p>
          <a:p>
            <a:pPr>
              <a:buNone/>
            </a:pPr>
            <a:r>
              <a:rPr lang="ru-RU" sz="5700" dirty="0"/>
              <a:t>2) _________________________________;</a:t>
            </a:r>
          </a:p>
          <a:p>
            <a:pPr>
              <a:buNone/>
            </a:pPr>
            <a:r>
              <a:rPr lang="ru-RU" sz="5700" dirty="0"/>
              <a:t>3) _________________________________.</a:t>
            </a:r>
          </a:p>
          <a:p>
            <a:pPr>
              <a:buNone/>
            </a:pPr>
            <a:r>
              <a:rPr lang="ru-RU" sz="5700" dirty="0"/>
              <a:t>Настоящая расписка составлена в 2 экземплярах, по одному для каждой стороны.</a:t>
            </a:r>
          </a:p>
          <a:p>
            <a:pPr>
              <a:buNone/>
            </a:pPr>
            <a:r>
              <a:rPr lang="ru-RU" sz="5700" dirty="0"/>
              <a:t>"____" __________20___года</a:t>
            </a:r>
          </a:p>
          <a:p>
            <a:pPr>
              <a:buNone/>
            </a:pPr>
            <a:r>
              <a:rPr lang="ru-RU" sz="5700" dirty="0"/>
              <a:t>_____________________________________________________________________</a:t>
            </a:r>
          </a:p>
          <a:p>
            <a:pPr>
              <a:buNone/>
            </a:pPr>
            <a:r>
              <a:rPr lang="ru-RU" sz="5700" dirty="0"/>
              <a:t> Ф.И.О. (при его наличии)</a:t>
            </a:r>
          </a:p>
          <a:p>
            <a:pPr>
              <a:buNone/>
            </a:pPr>
            <a:r>
              <a:rPr lang="ru-RU" sz="5700" dirty="0"/>
              <a:t>работника Государственной корпорации)</a:t>
            </a:r>
          </a:p>
          <a:p>
            <a:pPr>
              <a:buNone/>
            </a:pPr>
            <a:r>
              <a:rPr lang="ru-RU" sz="5700" dirty="0"/>
              <a:t>_____________________________________________________________________</a:t>
            </a:r>
          </a:p>
          <a:p>
            <a:pPr>
              <a:buNone/>
            </a:pPr>
            <a:r>
              <a:rPr lang="ru-RU" sz="5700" dirty="0"/>
              <a:t> (подпись, контактный телефон)</a:t>
            </a:r>
          </a:p>
          <a:p>
            <a:pPr>
              <a:buNone/>
            </a:pPr>
            <a:r>
              <a:rPr lang="ru-RU" sz="5700" dirty="0"/>
              <a:t>Получил: _____________________________________________________________</a:t>
            </a:r>
          </a:p>
          <a:p>
            <a:pPr>
              <a:buNone/>
            </a:pPr>
            <a:r>
              <a:rPr lang="ru-RU" sz="5700" dirty="0"/>
              <a:t>/Ф.И.О. (при его наличии) </a:t>
            </a:r>
            <a:r>
              <a:rPr lang="ru-RU" sz="5700" dirty="0" err="1"/>
              <a:t>услугополучателя</a:t>
            </a:r>
            <a:r>
              <a:rPr lang="ru-RU" sz="5700" dirty="0"/>
              <a:t> /</a:t>
            </a:r>
          </a:p>
          <a:p>
            <a:pPr>
              <a:buNone/>
            </a:pPr>
            <a:r>
              <a:rPr lang="en-US" sz="5700" dirty="0"/>
              <a:t>"____" ___________20___года ______________ /</a:t>
            </a:r>
            <a:r>
              <a:rPr lang="en-US" sz="5700" dirty="0" err="1"/>
              <a:t>подпись</a:t>
            </a:r>
            <a:endParaRPr lang="ru-RU" sz="5700" dirty="0"/>
          </a:p>
          <a:p>
            <a:pPr>
              <a:buNone/>
            </a:pPr>
            <a:endParaRPr lang="ru-RU" dirty="0"/>
          </a:p>
        </p:txBody>
      </p:sp>
      <p:pic>
        <p:nvPicPr>
          <p:cNvPr id="4" name="Picture 4" descr="Срок приёма заявок на соискание Премии ОП ВО «Общественные советы 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9176" y="2277399"/>
            <a:ext cx="5759215" cy="3238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9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Порядок присвоения (подтверждения) квалификационных категорий педагогам</a:t>
            </a:r>
            <a:br>
              <a:rPr lang="ru-RU" sz="2900" dirty="0"/>
            </a:br>
            <a:endParaRPr lang="ru-RU" sz="29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dirty="0">
                <a:solidFill>
                  <a:schemeClr val="tx2"/>
                </a:solidFill>
              </a:rPr>
              <a:t>на квалификационную категорию "педагог" - Экспертный совет, организуемый на уровне организации образования.</a:t>
            </a:r>
          </a:p>
          <a:p>
            <a:pPr>
              <a:buNone/>
            </a:pPr>
            <a:r>
              <a:rPr lang="ru-RU" dirty="0">
                <a:solidFill>
                  <a:schemeClr val="tx2"/>
                </a:solidFill>
              </a:rPr>
              <a:t> </a:t>
            </a:r>
          </a:p>
          <a:p>
            <a:pPr>
              <a:buFont typeface="Wingdings" pitchFamily="2" charset="2"/>
              <a:buChar char="Ø"/>
            </a:pPr>
            <a:r>
              <a:rPr lang="ru-RU" dirty="0">
                <a:solidFill>
                  <a:schemeClr val="tx2"/>
                </a:solidFill>
              </a:rPr>
              <a:t>на квалификационную категорию "педагог-модератор" - Экспертный совет, организуемый на уровне района.</a:t>
            </a:r>
          </a:p>
          <a:p>
            <a:pPr>
              <a:buNone/>
            </a:pPr>
            <a:endParaRPr lang="ru-RU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dirty="0">
                <a:solidFill>
                  <a:schemeClr val="tx2"/>
                </a:solidFill>
              </a:rPr>
              <a:t>на квалификационную категорию "педагог-эксперт", "педагог-исследователь" - Экспертный совет, организуемый на уровне области, городов республиканского значения и столицы, уполномоченного органа соответствующей сферы.</a:t>
            </a:r>
          </a:p>
          <a:p>
            <a:pPr>
              <a:buNone/>
            </a:pPr>
            <a:endParaRPr lang="ru-RU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ru-RU" dirty="0">
                <a:solidFill>
                  <a:schemeClr val="tx2"/>
                </a:solidFill>
              </a:rPr>
              <a:t>на квалификационную категорию "педагог-мастер" - Экспертный совет, организуемый при Республиканском учебно-методическом совете Национальной академии образования имени Ы. </a:t>
            </a:r>
            <a:r>
              <a:rPr lang="ru-RU" dirty="0" err="1">
                <a:solidFill>
                  <a:schemeClr val="tx2"/>
                </a:solidFill>
              </a:rPr>
              <a:t>Алтынсарина</a:t>
            </a:r>
            <a:r>
              <a:rPr lang="ru-RU" dirty="0">
                <a:solidFill>
                  <a:schemeClr val="tx2"/>
                </a:solidFill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7656" y="0"/>
            <a:ext cx="10978515" cy="1143265"/>
          </a:xfrm>
        </p:spPr>
        <p:txBody>
          <a:bodyPr/>
          <a:lstStyle/>
          <a:p>
            <a:r>
              <a:rPr lang="ru-RU" b="1" dirty="0"/>
              <a:t> </a:t>
            </a:r>
            <a:r>
              <a:rPr lang="ru-RU" sz="33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Экспертный         совет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3717" y="908931"/>
            <a:ext cx="10978515" cy="4527011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>
                <a:solidFill>
                  <a:schemeClr val="tx2"/>
                </a:solidFill>
              </a:rPr>
              <a:t>    </a:t>
            </a:r>
            <a:r>
              <a:rPr lang="ru-RU" sz="2400" dirty="0">
                <a:solidFill>
                  <a:schemeClr val="tx2"/>
                </a:solidFill>
              </a:rPr>
              <a:t>Состав Экспертного совета утверждается приказом руководителя соответствующего органа. В состав Экспертного совета входят председатель и члены экспертного совета. </a:t>
            </a:r>
          </a:p>
          <a:p>
            <a:pPr>
              <a:buNone/>
            </a:pPr>
            <a:r>
              <a:rPr lang="ru-RU" sz="2400" dirty="0">
                <a:solidFill>
                  <a:schemeClr val="tx2"/>
                </a:solidFill>
              </a:rPr>
              <a:t> </a:t>
            </a:r>
          </a:p>
          <a:p>
            <a:pPr>
              <a:buNone/>
            </a:pPr>
            <a:r>
              <a:rPr lang="ru-RU" sz="2400" dirty="0">
                <a:solidFill>
                  <a:schemeClr val="tx2"/>
                </a:solidFill>
              </a:rPr>
              <a:t>      Экспертный совет состоит из нечетного количества членов, но не менее, чем из семи человек. </a:t>
            </a:r>
          </a:p>
          <a:p>
            <a:pPr>
              <a:buNone/>
            </a:pPr>
            <a:endParaRPr lang="ru-RU" sz="2400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sz="2400" dirty="0">
                <a:solidFill>
                  <a:schemeClr val="tx2"/>
                </a:solidFill>
              </a:rPr>
              <a:t>      Экспертный совет отдельно по каждому предмету или по направлению рассматривает и оценивает </a:t>
            </a:r>
            <a:r>
              <a:rPr lang="ru-RU" sz="2400" dirty="0" err="1">
                <a:solidFill>
                  <a:schemeClr val="tx2"/>
                </a:solidFill>
              </a:rPr>
              <a:t>портфолио</a:t>
            </a:r>
            <a:r>
              <a:rPr lang="ru-RU" sz="2400" dirty="0">
                <a:solidFill>
                  <a:schemeClr val="tx2"/>
                </a:solidFill>
              </a:rPr>
              <a:t> с присутствием аттестуемого в дистанционном или очном формате. </a:t>
            </a:r>
          </a:p>
          <a:p>
            <a:pPr>
              <a:buNone/>
            </a:pPr>
            <a:endParaRPr lang="ru-RU" sz="2400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sz="2400" dirty="0">
                <a:solidFill>
                  <a:schemeClr val="tx2"/>
                </a:solidFill>
              </a:rPr>
              <a:t>      Рассмотрение </a:t>
            </a:r>
            <a:r>
              <a:rPr lang="ru-RU" sz="2400" dirty="0" err="1">
                <a:solidFill>
                  <a:schemeClr val="tx2"/>
                </a:solidFill>
              </a:rPr>
              <a:t>портфолио</a:t>
            </a:r>
            <a:r>
              <a:rPr lang="ru-RU" sz="2400" dirty="0">
                <a:solidFill>
                  <a:schemeClr val="tx2"/>
                </a:solidFill>
              </a:rPr>
              <a:t> с участием аттестуемого длится не более 30 минут. При этом, ведется аудио или видеозапись. </a:t>
            </a:r>
          </a:p>
          <a:p>
            <a:pPr>
              <a:buNone/>
            </a:pPr>
            <a:endParaRPr lang="ru-RU" sz="2400" dirty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sz="2400" dirty="0">
                <a:solidFill>
                  <a:schemeClr val="tx2"/>
                </a:solidFill>
              </a:rPr>
              <a:t>      Аудиовидеозапись хранится в архиве организации проводимого аттестацию не менее одного года.</a:t>
            </a:r>
          </a:p>
          <a:p>
            <a:pPr>
              <a:buNone/>
            </a:pPr>
            <a:endParaRPr lang="ru-RU" sz="2400" dirty="0"/>
          </a:p>
        </p:txBody>
      </p:sp>
      <p:grpSp>
        <p:nvGrpSpPr>
          <p:cNvPr id="4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335535" y="1197030"/>
            <a:ext cx="479467" cy="359496"/>
            <a:chOff x="6627863" y="1485900"/>
            <a:chExt cx="596800" cy="596800"/>
          </a:xfrm>
        </p:grpSpPr>
        <p:sp>
          <p:nvSpPr>
            <p:cNvPr id="5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7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8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9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10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335535" y="2133350"/>
            <a:ext cx="479467" cy="359496"/>
            <a:chOff x="6627863" y="1485900"/>
            <a:chExt cx="596800" cy="596800"/>
          </a:xfrm>
        </p:grpSpPr>
        <p:sp>
          <p:nvSpPr>
            <p:cNvPr id="11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13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16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239475" y="3069671"/>
            <a:ext cx="479467" cy="359496"/>
            <a:chOff x="6627863" y="1485900"/>
            <a:chExt cx="596800" cy="596800"/>
          </a:xfrm>
        </p:grpSpPr>
        <p:sp>
          <p:nvSpPr>
            <p:cNvPr id="17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19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22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239475" y="4005992"/>
            <a:ext cx="479467" cy="359496"/>
            <a:chOff x="6627863" y="1485900"/>
            <a:chExt cx="596800" cy="596800"/>
          </a:xfrm>
        </p:grpSpPr>
        <p:sp>
          <p:nvSpPr>
            <p:cNvPr id="23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25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7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28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239475" y="4726239"/>
            <a:ext cx="479467" cy="359496"/>
            <a:chOff x="6627863" y="1485900"/>
            <a:chExt cx="596800" cy="596800"/>
          </a:xfrm>
        </p:grpSpPr>
        <p:sp>
          <p:nvSpPr>
            <p:cNvPr id="29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0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31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2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3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2"/>
          <p:cNvSpPr>
            <a:spLocks noGrp="1"/>
          </p:cNvSpPr>
          <p:nvPr>
            <p:ph idx="1"/>
          </p:nvPr>
        </p:nvSpPr>
        <p:spPr>
          <a:xfrm>
            <a:off x="815838" y="1125005"/>
            <a:ext cx="10978515" cy="452701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/>
              <a:t>    </a:t>
            </a:r>
            <a:r>
              <a:rPr lang="ru-RU" sz="3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Перспективный план присвоения (подтверждения) квалификационных категории</a:t>
            </a:r>
          </a:p>
          <a:p>
            <a:pPr>
              <a:buNone/>
            </a:pPr>
            <a:r>
              <a:rPr lang="ru-RU" sz="3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ru-RU" sz="3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Списочный состав педагогов (на электронных носителях)   на присвоение квалификационной категории :</a:t>
            </a:r>
          </a:p>
          <a:p>
            <a:pPr>
              <a:buFont typeface="Wingdings" pitchFamily="2" charset="2"/>
              <a:buChar char="Ø"/>
            </a:pPr>
            <a:r>
              <a:rPr lang="ru-RU" sz="3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  в отделы образования районов</a:t>
            </a:r>
          </a:p>
          <a:p>
            <a:pPr>
              <a:buNone/>
            </a:pPr>
            <a:endParaRPr lang="ru-RU" sz="33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612539" indent="-612539">
              <a:buFont typeface="Wingdings" pitchFamily="2" charset="2"/>
              <a:buChar char="Ø"/>
            </a:pPr>
            <a:r>
              <a:rPr lang="ru-RU" sz="3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управления образования областей</a:t>
            </a:r>
          </a:p>
          <a:p>
            <a:pPr marL="612539" indent="-612539">
              <a:buNone/>
            </a:pPr>
            <a:endParaRPr lang="ru-RU" sz="33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3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  республиканские организации.</a:t>
            </a:r>
            <a:endParaRPr lang="ru-RU" sz="33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>
          <a:xfrm>
            <a:off x="285901" y="313972"/>
            <a:ext cx="11912451" cy="667330"/>
          </a:xfrm>
          <a:prstGeom prst="rect">
            <a:avLst/>
          </a:prstGeom>
        </p:spPr>
        <p:txBody>
          <a:bodyPr vert="horz" lIns="108896" tIns="54448" rIns="108896" bIns="54448" rtlCol="0">
            <a:normAutofit/>
          </a:bodyPr>
          <a:lstStyle/>
          <a:p>
            <a:pPr marL="408360" indent="-408360" algn="ctr">
              <a:defRPr/>
            </a:pPr>
            <a:r>
              <a:rPr lang="ru-RU" sz="3300" b="1" dirty="0">
                <a:ln w="1905"/>
                <a:solidFill>
                  <a:schemeClr val="accent1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cs typeface="Arial" pitchFamily="34" charset="0"/>
              </a:rPr>
              <a:t>Аттестация</a:t>
            </a:r>
          </a:p>
        </p:txBody>
      </p:sp>
      <p:grpSp>
        <p:nvGrpSpPr>
          <p:cNvPr id="6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527657" y="1341079"/>
            <a:ext cx="479467" cy="359496"/>
            <a:chOff x="6627863" y="1485900"/>
            <a:chExt cx="596800" cy="596800"/>
          </a:xfrm>
        </p:grpSpPr>
        <p:sp>
          <p:nvSpPr>
            <p:cNvPr id="7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9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12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527657" y="2349425"/>
            <a:ext cx="479467" cy="359496"/>
            <a:chOff x="6627863" y="1485900"/>
            <a:chExt cx="596800" cy="596800"/>
          </a:xfrm>
        </p:grpSpPr>
        <p:sp>
          <p:nvSpPr>
            <p:cNvPr id="13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4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15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7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27656" y="548808"/>
            <a:ext cx="10978515" cy="4527011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/>
              <a:t>     </a:t>
            </a:r>
          </a:p>
          <a:p>
            <a:pPr algn="r">
              <a:buNone/>
            </a:pPr>
            <a:endParaRPr lang="ru-RU" dirty="0"/>
          </a:p>
          <a:p>
            <a:pPr algn="r">
              <a:buNone/>
            </a:pPr>
            <a:r>
              <a:rPr lang="ru-RU" dirty="0"/>
              <a:t>П.83 </a:t>
            </a:r>
          </a:p>
          <a:p>
            <a:pPr>
              <a:buNone/>
            </a:pPr>
            <a:r>
              <a:rPr lang="ru-RU" dirty="0"/>
              <a:t>      </a:t>
            </a:r>
            <a:r>
              <a:rPr lang="ru-RU" dirty="0">
                <a:solidFill>
                  <a:schemeClr val="tx2"/>
                </a:solidFill>
              </a:rPr>
              <a:t>После рассмотрения и получения рекомендаций экспертного совета по каждому педагогу Комиссия рассматривает </a:t>
            </a:r>
            <a:r>
              <a:rPr lang="ru-RU" dirty="0" err="1">
                <a:solidFill>
                  <a:schemeClr val="tx2"/>
                </a:solidFill>
              </a:rPr>
              <a:t>портфолио</a:t>
            </a:r>
            <a:r>
              <a:rPr lang="ru-RU" dirty="0">
                <a:solidFill>
                  <a:schemeClr val="tx2"/>
                </a:solidFill>
              </a:rPr>
              <a:t> педагогов и выносит одно из следующих решений:</a:t>
            </a:r>
          </a:p>
          <a:p>
            <a:pPr>
              <a:buNone/>
            </a:pPr>
            <a:r>
              <a:rPr lang="ru-RU" dirty="0">
                <a:solidFill>
                  <a:schemeClr val="tx2"/>
                </a:solidFill>
              </a:rPr>
              <a:t>      </a:t>
            </a:r>
          </a:p>
          <a:p>
            <a:pPr>
              <a:buNone/>
            </a:pPr>
            <a:r>
              <a:rPr lang="ru-RU" dirty="0">
                <a:solidFill>
                  <a:schemeClr val="tx2"/>
                </a:solidFill>
              </a:rPr>
              <a:t>     1) соответствует заявленной квалификационной категории;</a:t>
            </a:r>
          </a:p>
          <a:p>
            <a:pPr>
              <a:buNone/>
            </a:pPr>
            <a:r>
              <a:rPr lang="ru-RU" dirty="0">
                <a:solidFill>
                  <a:schemeClr val="tx2"/>
                </a:solidFill>
              </a:rPr>
              <a:t>     </a:t>
            </a:r>
          </a:p>
          <a:p>
            <a:pPr>
              <a:buNone/>
            </a:pPr>
            <a:r>
              <a:rPr lang="ru-RU" dirty="0">
                <a:solidFill>
                  <a:schemeClr val="tx2"/>
                </a:solidFill>
              </a:rPr>
              <a:t>     2) соответствует квалификационной категории, ниже заявленной на один уровень;</a:t>
            </a:r>
          </a:p>
          <a:p>
            <a:pPr>
              <a:buNone/>
            </a:pPr>
            <a:r>
              <a:rPr lang="ru-RU" dirty="0">
                <a:solidFill>
                  <a:schemeClr val="tx2"/>
                </a:solidFill>
              </a:rPr>
              <a:t>   </a:t>
            </a:r>
          </a:p>
          <a:p>
            <a:pPr>
              <a:buNone/>
            </a:pPr>
            <a:r>
              <a:rPr lang="ru-RU" dirty="0">
                <a:solidFill>
                  <a:schemeClr val="tx2"/>
                </a:solidFill>
              </a:rPr>
              <a:t>     3) соответствует квалификационной категории "педагог" (при несоответствии заявленной квалификационной категории);</a:t>
            </a:r>
          </a:p>
          <a:p>
            <a:pPr>
              <a:buNone/>
            </a:pPr>
            <a:r>
              <a:rPr lang="ru-RU" dirty="0">
                <a:solidFill>
                  <a:schemeClr val="tx2"/>
                </a:solidFill>
              </a:rPr>
              <a:t>  </a:t>
            </a:r>
          </a:p>
          <a:p>
            <a:pPr>
              <a:buNone/>
            </a:pPr>
            <a:r>
              <a:rPr lang="ru-RU" dirty="0">
                <a:solidFill>
                  <a:schemeClr val="tx2"/>
                </a:solidFill>
              </a:rPr>
              <a:t>     4) не соответствует заявленной квалификационной категории.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81990" y="188684"/>
            <a:ext cx="7611494" cy="617791"/>
          </a:xfrm>
          <a:prstGeom prst="rect">
            <a:avLst/>
          </a:prstGeom>
        </p:spPr>
        <p:txBody>
          <a:bodyPr wrap="none" lIns="108896" tIns="54448" rIns="108896" bIns="54448">
            <a:spAutoFit/>
          </a:bodyPr>
          <a:lstStyle/>
          <a:p>
            <a:pPr algn="ctr"/>
            <a:r>
              <a:rPr lang="ru-RU" sz="33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Рекомендаций экспертного совета </a:t>
            </a:r>
          </a:p>
        </p:txBody>
      </p:sp>
      <p:grpSp>
        <p:nvGrpSpPr>
          <p:cNvPr id="5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239475" y="2277400"/>
            <a:ext cx="479467" cy="359496"/>
            <a:chOff x="6627863" y="1485900"/>
            <a:chExt cx="596800" cy="596800"/>
          </a:xfrm>
        </p:grpSpPr>
        <p:sp>
          <p:nvSpPr>
            <p:cNvPr id="6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8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9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11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239475" y="2853597"/>
            <a:ext cx="479467" cy="359496"/>
            <a:chOff x="6627863" y="1485900"/>
            <a:chExt cx="596800" cy="596800"/>
          </a:xfrm>
        </p:grpSpPr>
        <p:sp>
          <p:nvSpPr>
            <p:cNvPr id="12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14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17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335535" y="3501819"/>
            <a:ext cx="479467" cy="359496"/>
            <a:chOff x="6627863" y="1485900"/>
            <a:chExt cx="596800" cy="596800"/>
          </a:xfrm>
        </p:grpSpPr>
        <p:sp>
          <p:nvSpPr>
            <p:cNvPr id="18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20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23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335535" y="4294091"/>
            <a:ext cx="479467" cy="359496"/>
            <a:chOff x="6627863" y="1485900"/>
            <a:chExt cx="596800" cy="596800"/>
          </a:xfrm>
        </p:grpSpPr>
        <p:sp>
          <p:nvSpPr>
            <p:cNvPr id="24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26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7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E41E93F2-6EED-4DF7-89DD-8BC2F823EA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6144" y="4924527"/>
            <a:ext cx="3073191" cy="1745627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6567" y="117426"/>
            <a:ext cx="10978515" cy="562805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Педагоги </a:t>
            </a:r>
            <a:r>
              <a:rPr lang="ru-RU" sz="2800" b="1" dirty="0">
                <a:solidFill>
                  <a:schemeClr val="tx2"/>
                </a:solidFill>
              </a:rPr>
              <a:t>сдают НКТ </a:t>
            </a:r>
            <a:r>
              <a:rPr lang="ru-RU" sz="2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6568" y="693490"/>
            <a:ext cx="8928992" cy="4527011"/>
          </a:xfrm>
        </p:spPr>
        <p:txBody>
          <a:bodyPr>
            <a:normAutofit fontScale="70000" lnSpcReduction="20000"/>
          </a:bodyPr>
          <a:lstStyle/>
          <a:p>
            <a:r>
              <a:rPr lang="ru-RU" dirty="0">
                <a:latin typeface="Arial" pitchFamily="34" charset="0"/>
                <a:cs typeface="Arial" pitchFamily="34" charset="0"/>
              </a:rPr>
              <a:t>возобновившие работу в должности, по которой присвоена квалификационная категория;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перешедшие в организации образования с уполномоченного органа в области образования;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находившиеся на обучении по специальности за пределами РК;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прибывшие в Республику Казахстан из стран ближнего и дальнего зарубежья;</a:t>
            </a:r>
          </a:p>
          <a:p>
            <a:r>
              <a:rPr lang="ru-RU" dirty="0">
                <a:latin typeface="Arial" pitchFamily="34" charset="0"/>
                <a:cs typeface="Arial" pitchFamily="34" charset="0"/>
              </a:rPr>
              <a:t>впервые приступившие к педагогической деятельности при наличии документов, подтверждающих образование, трудовой стаж.</a:t>
            </a:r>
          </a:p>
          <a:p>
            <a:pPr>
              <a:buNone/>
            </a:pPr>
            <a:endParaRPr lang="ru-RU" dirty="0"/>
          </a:p>
        </p:txBody>
      </p:sp>
      <p:cxnSp>
        <p:nvCxnSpPr>
          <p:cNvPr id="4" name="Google Shape;227;gde4d04e184_0_116"/>
          <p:cNvCxnSpPr/>
          <p:nvPr/>
        </p:nvCxnSpPr>
        <p:spPr>
          <a:xfrm flipH="1" flipV="1">
            <a:off x="8403431" y="405460"/>
            <a:ext cx="2952328" cy="1800198"/>
          </a:xfrm>
          <a:prstGeom prst="straightConnector1">
            <a:avLst/>
          </a:prstGeom>
          <a:noFill/>
          <a:ln w="28575" cap="flat" cmpd="sng">
            <a:solidFill>
              <a:srgbClr val="0AAAAD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6" name="Google Shape;227;gde4d04e184_0_116"/>
          <p:cNvCxnSpPr/>
          <p:nvPr/>
        </p:nvCxnSpPr>
        <p:spPr>
          <a:xfrm flipH="1">
            <a:off x="9051503" y="2781722"/>
            <a:ext cx="2376264" cy="2016224"/>
          </a:xfrm>
          <a:prstGeom prst="straightConnector1">
            <a:avLst/>
          </a:prstGeom>
          <a:noFill/>
          <a:ln w="28575" cap="flat" cmpd="sng">
            <a:solidFill>
              <a:srgbClr val="0AAAAD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3" name="Заголовок 1"/>
          <p:cNvSpPr txBox="1">
            <a:spLocks/>
          </p:cNvSpPr>
          <p:nvPr/>
        </p:nvSpPr>
        <p:spPr>
          <a:xfrm>
            <a:off x="10419655" y="2146909"/>
            <a:ext cx="1512168" cy="562805"/>
          </a:xfrm>
          <a:prstGeom prst="rect">
            <a:avLst/>
          </a:prstGeom>
        </p:spPr>
        <p:txBody>
          <a:bodyPr vert="horz" lIns="108896" tIns="54448" rIns="108896" bIns="54448" rtlCol="0" anchor="ctr">
            <a:normAutofit/>
          </a:bodyPr>
          <a:lstStyle/>
          <a:p>
            <a:pPr marL="0" marR="0" lvl="0" indent="0" algn="ctr" defTabSz="108895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П.91</a:t>
            </a:r>
          </a:p>
        </p:txBody>
      </p:sp>
      <p:sp>
        <p:nvSpPr>
          <p:cNvPr id="18" name="Выноска со стрелкой вверх 17"/>
          <p:cNvSpPr/>
          <p:nvPr/>
        </p:nvSpPr>
        <p:spPr>
          <a:xfrm>
            <a:off x="1634679" y="5157986"/>
            <a:ext cx="8280920" cy="650599"/>
          </a:xfrm>
          <a:prstGeom prst="upArrowCallout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96" tIns="54448" rIns="108896" bIns="54448" rtlCol="0" anchor="ctr"/>
          <a:lstStyle/>
          <a:p>
            <a:pPr algn="ctr"/>
            <a:r>
              <a:rPr lang="ru-RU" dirty="0"/>
              <a:t>действует квалификационная категория "педагог".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Педагоги </a:t>
            </a:r>
            <a:r>
              <a:rPr lang="ru-RU" sz="28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предпенсионного</a:t>
            </a:r>
            <a:r>
              <a:rPr lang="ru-RU" sz="2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пенсионного возраста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Педагоги </a:t>
            </a:r>
            <a:r>
              <a:rPr lang="ru-RU" sz="20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предпенсионного</a:t>
            </a: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возраста, которым осталось менее двух лет до выхода на пенсию, в соответствии с пунктом 1 статьи 53 Трудового кодекса Республики Казахстан освобождаются от НКТ.</a:t>
            </a:r>
          </a:p>
          <a:p>
            <a:pPr>
              <a:buNone/>
            </a:pPr>
            <a:endParaRPr lang="ru-RU" sz="2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Педагоги пенсионного возраста, продолжающие осуществлять педагогическую деятельность после выхода на пенсию, проходят процедуру аттестации на общих основаниях.</a:t>
            </a:r>
          </a:p>
          <a:p>
            <a:pPr>
              <a:buNone/>
            </a:pPr>
            <a:endParaRPr lang="ru-RU" sz="2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При отказе от процедуры присвоения (подтверждения) квалификационной категории на общих основаниях квалификационная категория снижается до квалификационной категории "педагог".</a:t>
            </a:r>
          </a:p>
          <a:p>
            <a:pPr>
              <a:buNone/>
            </a:pP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122511" y="1629594"/>
            <a:ext cx="479467" cy="359496"/>
            <a:chOff x="6627863" y="1485900"/>
            <a:chExt cx="596800" cy="596800"/>
          </a:xfrm>
        </p:grpSpPr>
        <p:sp>
          <p:nvSpPr>
            <p:cNvPr id="5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7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8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9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10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122511" y="2997746"/>
            <a:ext cx="479467" cy="359496"/>
            <a:chOff x="6627863" y="1485900"/>
            <a:chExt cx="596800" cy="596800"/>
          </a:xfrm>
        </p:grpSpPr>
        <p:sp>
          <p:nvSpPr>
            <p:cNvPr id="11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13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16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122511" y="4077866"/>
            <a:ext cx="479467" cy="359496"/>
            <a:chOff x="6627863" y="1485900"/>
            <a:chExt cx="596800" cy="596800"/>
          </a:xfrm>
        </p:grpSpPr>
        <p:sp>
          <p:nvSpPr>
            <p:cNvPr id="17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19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4559" y="189434"/>
            <a:ext cx="10978515" cy="562805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Категория распространяется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54559" y="1341562"/>
            <a:ext cx="10297144" cy="4320480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sz="29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На все преподаваемые предметы по соответствующему направлению.  </a:t>
            </a:r>
            <a:r>
              <a:rPr lang="ru-RU" sz="29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П.97.</a:t>
            </a:r>
          </a:p>
          <a:p>
            <a:pPr>
              <a:buNone/>
            </a:pPr>
            <a:endParaRPr lang="ru-RU" sz="29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9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     Педагоги МКШ в случае преподавания дисциплин, не указанных в дипломе, при наличии </a:t>
            </a:r>
          </a:p>
          <a:p>
            <a:pPr>
              <a:buNone/>
            </a:pPr>
            <a:r>
              <a:rPr lang="ru-RU" sz="29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            документа о переподготовке с присвоением соответствующей квалификации.                                                                                                      </a:t>
            </a:r>
            <a:r>
              <a:rPr lang="ru-RU" sz="29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П.98</a:t>
            </a:r>
          </a:p>
          <a:p>
            <a:pPr>
              <a:buNone/>
            </a:pPr>
            <a:endParaRPr lang="ru-RU" sz="29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9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     При преподавании предмета « Самопознание» при наличии документа о курсах </a:t>
            </a:r>
          </a:p>
          <a:p>
            <a:pPr>
              <a:buNone/>
            </a:pPr>
            <a:r>
              <a:rPr lang="ru-RU" sz="29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            повышения квалификации по предмету "Самопознание" по образовательным </a:t>
            </a:r>
          </a:p>
          <a:p>
            <a:pPr>
              <a:buNone/>
            </a:pPr>
            <a:r>
              <a:rPr lang="ru-RU" sz="29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            программам.                                                                                                </a:t>
            </a:r>
            <a:r>
              <a:rPr lang="ru-RU" sz="29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П.105</a:t>
            </a:r>
          </a:p>
          <a:p>
            <a:pPr>
              <a:buNone/>
            </a:pPr>
            <a:r>
              <a:rPr lang="ru-RU" sz="29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   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901" y="313972"/>
            <a:ext cx="11912451" cy="667330"/>
          </a:xfrm>
        </p:spPr>
        <p:txBody>
          <a:bodyPr>
            <a:normAutofit fontScale="85000" lnSpcReduction="10000"/>
          </a:bodyPr>
          <a:lstStyle/>
          <a:p>
            <a:pPr>
              <a:spcBef>
                <a:spcPts val="0"/>
              </a:spcBef>
              <a:defRPr/>
            </a:pPr>
            <a:r>
              <a:rPr lang="kk-KZ" sz="4300" b="1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Рекомендации по формированию портфолио:</a:t>
            </a:r>
            <a:endParaRPr lang="ru-RU" sz="4300" i="1" dirty="0">
              <a:ln w="1905"/>
              <a:solidFill>
                <a:schemeClr val="accent1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285902" y="887311"/>
            <a:ext cx="11531252" cy="1415099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08896" tIns="54448" rIns="108896" bIns="54448" anchor="ctr"/>
          <a:lstStyle/>
          <a:p>
            <a:pPr algn="just"/>
            <a:r>
              <a:rPr lang="ru-RU" sz="2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Главное, на что следует обратить внимание, — слово «результаты». Портфолио - это прежде всего демонстрация результативности деятельности аттестуемого. </a:t>
            </a:r>
          </a:p>
        </p:txBody>
      </p:sp>
      <p:sp>
        <p:nvSpPr>
          <p:cNvPr id="9" name="Горизонтальный свиток 8"/>
          <p:cNvSpPr/>
          <p:nvPr/>
        </p:nvSpPr>
        <p:spPr>
          <a:xfrm>
            <a:off x="285901" y="2350046"/>
            <a:ext cx="11576915" cy="1367847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08896" tIns="54448" rIns="108896" bIns="54448" anchor="ctr"/>
          <a:lstStyle/>
          <a:p>
            <a:pPr algn="just"/>
            <a:r>
              <a:rPr lang="ru-RU" sz="200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Портфолио</a:t>
            </a:r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не должно быть  беспорядочной свалкой различных документов. Основными принципами составления портфолио являются: системность; полнота и конкретность представленных сведений; объективность информации; презентабельность.</a:t>
            </a:r>
          </a:p>
        </p:txBody>
      </p:sp>
      <p:sp>
        <p:nvSpPr>
          <p:cNvPr id="11" name="Горизонтальный свиток 10"/>
          <p:cNvSpPr/>
          <p:nvPr/>
        </p:nvSpPr>
        <p:spPr>
          <a:xfrm>
            <a:off x="285901" y="3562892"/>
            <a:ext cx="11435952" cy="1419696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08896" tIns="54448" rIns="108896" bIns="54448" anchor="ctr"/>
          <a:lstStyle/>
          <a:p>
            <a:pPr algn="just"/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Для удобства и сохранности документов, рекомендуем все аттестационные материалы вложить в одну папку (портфолио).</a:t>
            </a:r>
          </a:p>
        </p:txBody>
      </p:sp>
      <p:sp>
        <p:nvSpPr>
          <p:cNvPr id="12" name="Горизонтальный свиток 11"/>
          <p:cNvSpPr/>
          <p:nvPr/>
        </p:nvSpPr>
        <p:spPr>
          <a:xfrm>
            <a:off x="285900" y="4982588"/>
            <a:ext cx="11435953" cy="1720015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08896" tIns="54448" rIns="108896" bIns="54448" anchor="ctr"/>
          <a:lstStyle/>
          <a:p>
            <a:pPr algn="just"/>
            <a:r>
              <a:rPr lang="ru-RU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Чтобы Ваша папка «имела свое лицо», рекомендуем оформить титульный лист, на котором Вы можете указать наименование Вашего города/района, название Вашей организации, ФИО, должность по которой проходите аттестацию. </a:t>
            </a:r>
          </a:p>
        </p:txBody>
      </p:sp>
    </p:spTree>
    <p:extLst>
      <p:ext uri="{BB962C8B-B14F-4D97-AF65-F5344CB8AC3E}">
        <p14:creationId xmlns:p14="http://schemas.microsoft.com/office/powerpoint/2010/main" val="2661563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62871" y="189434"/>
            <a:ext cx="8467138" cy="518577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7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Приказ Министра образования и науки Республики Казахстан от 13 июля 2009 года № 338 "Об утверждении Типовых квалификационных характеристик должностей педагогических работников и приравненных к ним лиц" .</a:t>
            </a:r>
          </a:p>
          <a:p>
            <a:pPr>
              <a:buNone/>
            </a:pPr>
            <a:endParaRPr lang="ru-RU" sz="17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17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Пункт 1 статьи 15 Закона Республики Казахстан "О статусе педагога", руководителей организаций образования – один раз в три года в соответствии с пунктом 5 статьи 44 Закона Республики Казахстан "Об образовании", заместителей руководителя организаций образования – один раз в три года в соответствии с пунктом 130 настоящих Правил.</a:t>
            </a:r>
          </a:p>
          <a:p>
            <a:pPr>
              <a:buNone/>
            </a:pPr>
            <a:endParaRPr lang="ru-RU" sz="17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17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Об утверждении Перечня республиканских и международных олимпиад и конкурсов научных проектов (научных соревнований) по общеобразовательным предметам, конкурсов исполнителей, конкурсов профессионального мастерства и спортивных </a:t>
            </a:r>
            <a:r>
              <a:rPr lang="ru-RU" sz="17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соревнований.Приказ</a:t>
            </a:r>
            <a:r>
              <a:rPr lang="ru-RU" sz="17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Министра образования и науки Республики Казахстан от 7 декабря 2011 года № 514.</a:t>
            </a:r>
          </a:p>
          <a:p>
            <a:pPr>
              <a:buNone/>
            </a:pPr>
            <a:r>
              <a:rPr lang="ru-RU" sz="17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 внесении изменения в приказ Министра образования и науки Республики Казахстан от 7 декабря 2011 года № 514 «Об утверждении Перечня республиканских и международных олимпиад и конкурсов научных проектов (научных соревнований) по общеобразовательным предметам, конкурсов исполнителей, конкурсов профессионального мастерства и</a:t>
            </a:r>
          </a:p>
          <a:p>
            <a:pPr>
              <a:buNone/>
            </a:pPr>
            <a:r>
              <a:rPr lang="ru-RU" sz="17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   спортивных соревнований» от  25 мая 2021 года № 232</a:t>
            </a:r>
          </a:p>
          <a:p>
            <a:pPr>
              <a:buNone/>
            </a:pPr>
            <a:endParaRPr lang="ru-RU" sz="17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7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ru-RU" sz="17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41E93F2-6EED-4DF7-89DD-8BC2F823EA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769" y="3069671"/>
            <a:ext cx="3170002" cy="1800617"/>
          </a:xfrm>
          <a:prstGeom prst="rect">
            <a:avLst/>
          </a:prstGeom>
        </p:spPr>
      </p:pic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CDE2109D-2C0B-4C50-855D-778DE8630746}"/>
              </a:ext>
            </a:extLst>
          </p:cNvPr>
          <p:cNvGrpSpPr/>
          <p:nvPr/>
        </p:nvGrpSpPr>
        <p:grpSpPr>
          <a:xfrm>
            <a:off x="1104020" y="548807"/>
            <a:ext cx="952200" cy="727658"/>
            <a:chOff x="5612001" y="1122225"/>
            <a:chExt cx="751477" cy="765913"/>
          </a:xfrm>
        </p:grpSpPr>
        <p:sp>
          <p:nvSpPr>
            <p:cNvPr id="6" name="Rectangle 22">
              <a:extLst>
                <a:ext uri="{FF2B5EF4-FFF2-40B4-BE49-F238E27FC236}">
                  <a16:creationId xmlns:a16="http://schemas.microsoft.com/office/drawing/2014/main" id="{661B73DD-D27A-4A74-9D99-834145BBB204}"/>
                </a:ext>
              </a:extLst>
            </p:cNvPr>
            <p:cNvSpPr/>
            <p:nvPr/>
          </p:nvSpPr>
          <p:spPr>
            <a:xfrm>
              <a:off x="5612001" y="1122225"/>
              <a:ext cx="751477" cy="765913"/>
            </a:xfrm>
            <a:prstGeom prst="rect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12">
              <a:extLst>
                <a:ext uri="{FF2B5EF4-FFF2-40B4-BE49-F238E27FC236}">
                  <a16:creationId xmlns:a16="http://schemas.microsoft.com/office/drawing/2014/main" id="{455CCE2D-1FB2-4BC8-8EB4-B14DC89CBCBF}"/>
                </a:ext>
              </a:extLst>
            </p:cNvPr>
            <p:cNvGrpSpPr/>
            <p:nvPr/>
          </p:nvGrpSpPr>
          <p:grpSpPr>
            <a:xfrm>
              <a:off x="5831790" y="1324946"/>
              <a:ext cx="373225" cy="373225"/>
              <a:chOff x="4119563" y="2171701"/>
              <a:chExt cx="346075" cy="346075"/>
            </a:xfrm>
          </p:grpSpPr>
          <p:sp>
            <p:nvSpPr>
              <p:cNvPr id="8" name="Freeform 307">
                <a:extLst>
                  <a:ext uri="{FF2B5EF4-FFF2-40B4-BE49-F238E27FC236}">
                    <a16:creationId xmlns:a16="http://schemas.microsoft.com/office/drawing/2014/main" id="{BE2CDE82-AA00-417A-8FC8-CCC964285D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00538" y="2352676"/>
                <a:ext cx="165100" cy="165100"/>
              </a:xfrm>
              <a:custGeom>
                <a:avLst/>
                <a:gdLst>
                  <a:gd name="T0" fmla="*/ 33 w 104"/>
                  <a:gd name="T1" fmla="*/ 95 h 104"/>
                  <a:gd name="T2" fmla="*/ 0 w 104"/>
                  <a:gd name="T3" fmla="*/ 104 h 104"/>
                  <a:gd name="T4" fmla="*/ 9 w 104"/>
                  <a:gd name="T5" fmla="*/ 71 h 104"/>
                  <a:gd name="T6" fmla="*/ 80 w 104"/>
                  <a:gd name="T7" fmla="*/ 0 h 104"/>
                  <a:gd name="T8" fmla="*/ 104 w 104"/>
                  <a:gd name="T9" fmla="*/ 23 h 104"/>
                  <a:gd name="T10" fmla="*/ 33 w 104"/>
                  <a:gd name="T11" fmla="*/ 95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4" h="104">
                    <a:moveTo>
                      <a:pt x="33" y="95"/>
                    </a:moveTo>
                    <a:lnTo>
                      <a:pt x="0" y="104"/>
                    </a:lnTo>
                    <a:lnTo>
                      <a:pt x="9" y="71"/>
                    </a:lnTo>
                    <a:lnTo>
                      <a:pt x="80" y="0"/>
                    </a:lnTo>
                    <a:lnTo>
                      <a:pt x="104" y="23"/>
                    </a:lnTo>
                    <a:lnTo>
                      <a:pt x="33" y="95"/>
                    </a:lnTo>
                    <a:close/>
                  </a:path>
                </a:pathLst>
              </a:cu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9" name="Line 308">
                <a:extLst>
                  <a:ext uri="{FF2B5EF4-FFF2-40B4-BE49-F238E27FC236}">
                    <a16:creationId xmlns:a16="http://schemas.microsoft.com/office/drawing/2014/main" id="{8CC19206-BB70-42F3-A879-60E85AE76F8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98963" y="2382838"/>
                <a:ext cx="36513" cy="36513"/>
              </a:xfrm>
              <a:prstGeom prst="line">
                <a:avLst/>
              </a:prstGeom>
              <a:noFill/>
              <a:ln w="15875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" name="Line 309">
                <a:extLst>
                  <a:ext uri="{FF2B5EF4-FFF2-40B4-BE49-F238E27FC236}">
                    <a16:creationId xmlns:a16="http://schemas.microsoft.com/office/drawing/2014/main" id="{ED5A345C-9E56-42EF-9C67-A51B7A73050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14825" y="2465388"/>
                <a:ext cx="38100" cy="38100"/>
              </a:xfrm>
              <a:prstGeom prst="line">
                <a:avLst/>
              </a:pr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1" name="Line 310">
                <a:extLst>
                  <a:ext uri="{FF2B5EF4-FFF2-40B4-BE49-F238E27FC236}">
                    <a16:creationId xmlns:a16="http://schemas.microsoft.com/office/drawing/2014/main" id="{3A7CAD6B-B790-4BD1-8F14-2A90D89115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48150" y="2322513"/>
                <a:ext cx="60325" cy="0"/>
              </a:xfrm>
              <a:prstGeom prst="line">
                <a:avLst/>
              </a:pr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2" name="Line 311">
                <a:extLst>
                  <a:ext uri="{FF2B5EF4-FFF2-40B4-BE49-F238E27FC236}">
                    <a16:creationId xmlns:a16="http://schemas.microsoft.com/office/drawing/2014/main" id="{A6E67682-CB8D-4419-9C2D-825813385D6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48150" y="2382838"/>
                <a:ext cx="60325" cy="0"/>
              </a:xfrm>
              <a:prstGeom prst="line">
                <a:avLst/>
              </a:pr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3" name="Freeform 312">
                <a:extLst>
                  <a:ext uri="{FF2B5EF4-FFF2-40B4-BE49-F238E27FC236}">
                    <a16:creationId xmlns:a16="http://schemas.microsoft.com/office/drawing/2014/main" id="{180F5828-82FE-4F9E-B5CF-F133E682FA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65600" y="2292351"/>
                <a:ext cx="60325" cy="36513"/>
              </a:xfrm>
              <a:custGeom>
                <a:avLst/>
                <a:gdLst>
                  <a:gd name="T0" fmla="*/ 38 w 38"/>
                  <a:gd name="T1" fmla="*/ 0 h 23"/>
                  <a:gd name="T2" fmla="*/ 14 w 38"/>
                  <a:gd name="T3" fmla="*/ 23 h 23"/>
                  <a:gd name="T4" fmla="*/ 0 w 38"/>
                  <a:gd name="T5" fmla="*/ 9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" h="23">
                    <a:moveTo>
                      <a:pt x="38" y="0"/>
                    </a:moveTo>
                    <a:lnTo>
                      <a:pt x="14" y="23"/>
                    </a:lnTo>
                    <a:lnTo>
                      <a:pt x="0" y="9"/>
                    </a:lnTo>
                  </a:path>
                </a:pathLst>
              </a:cu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" name="Freeform 313">
                <a:extLst>
                  <a:ext uri="{FF2B5EF4-FFF2-40B4-BE49-F238E27FC236}">
                    <a16:creationId xmlns:a16="http://schemas.microsoft.com/office/drawing/2014/main" id="{3B1DB641-D260-419C-A885-A4516993EE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65600" y="2352676"/>
                <a:ext cx="60325" cy="36513"/>
              </a:xfrm>
              <a:custGeom>
                <a:avLst/>
                <a:gdLst>
                  <a:gd name="T0" fmla="*/ 38 w 38"/>
                  <a:gd name="T1" fmla="*/ 0 h 23"/>
                  <a:gd name="T2" fmla="*/ 14 w 38"/>
                  <a:gd name="T3" fmla="*/ 23 h 23"/>
                  <a:gd name="T4" fmla="*/ 0 w 38"/>
                  <a:gd name="T5" fmla="*/ 9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8" h="23">
                    <a:moveTo>
                      <a:pt x="38" y="0"/>
                    </a:moveTo>
                    <a:lnTo>
                      <a:pt x="14" y="23"/>
                    </a:lnTo>
                    <a:lnTo>
                      <a:pt x="0" y="9"/>
                    </a:lnTo>
                  </a:path>
                </a:pathLst>
              </a:cu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" name="Freeform 314">
                <a:extLst>
                  <a:ext uri="{FF2B5EF4-FFF2-40B4-BE49-F238E27FC236}">
                    <a16:creationId xmlns:a16="http://schemas.microsoft.com/office/drawing/2014/main" id="{7276DC06-BE13-486E-A8CF-1DB6E04168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19563" y="2171701"/>
                <a:ext cx="241300" cy="315913"/>
              </a:xfrm>
              <a:custGeom>
                <a:avLst/>
                <a:gdLst>
                  <a:gd name="T0" fmla="*/ 81 w 152"/>
                  <a:gd name="T1" fmla="*/ 199 h 199"/>
                  <a:gd name="T2" fmla="*/ 0 w 152"/>
                  <a:gd name="T3" fmla="*/ 199 h 199"/>
                  <a:gd name="T4" fmla="*/ 0 w 152"/>
                  <a:gd name="T5" fmla="*/ 0 h 199"/>
                  <a:gd name="T6" fmla="*/ 105 w 152"/>
                  <a:gd name="T7" fmla="*/ 0 h 199"/>
                  <a:gd name="T8" fmla="*/ 152 w 152"/>
                  <a:gd name="T9" fmla="*/ 47 h 199"/>
                  <a:gd name="T10" fmla="*/ 152 w 152"/>
                  <a:gd name="T11" fmla="*/ 118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52" h="199">
                    <a:moveTo>
                      <a:pt x="81" y="199"/>
                    </a:moveTo>
                    <a:lnTo>
                      <a:pt x="0" y="199"/>
                    </a:lnTo>
                    <a:lnTo>
                      <a:pt x="0" y="0"/>
                    </a:lnTo>
                    <a:lnTo>
                      <a:pt x="105" y="0"/>
                    </a:lnTo>
                    <a:lnTo>
                      <a:pt x="152" y="47"/>
                    </a:lnTo>
                    <a:lnTo>
                      <a:pt x="152" y="118"/>
                    </a:lnTo>
                  </a:path>
                </a:pathLst>
              </a:custGeom>
              <a:noFill/>
              <a:ln w="15875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" name="Freeform 315">
                <a:extLst>
                  <a:ext uri="{FF2B5EF4-FFF2-40B4-BE49-F238E27FC236}">
                    <a16:creationId xmlns:a16="http://schemas.microsoft.com/office/drawing/2014/main" id="{788060C9-CECD-4DD9-B300-5B358CC1DC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86250" y="2171701"/>
                <a:ext cx="74613" cy="74613"/>
              </a:xfrm>
              <a:custGeom>
                <a:avLst/>
                <a:gdLst>
                  <a:gd name="T0" fmla="*/ 0 w 47"/>
                  <a:gd name="T1" fmla="*/ 0 h 47"/>
                  <a:gd name="T2" fmla="*/ 0 w 47"/>
                  <a:gd name="T3" fmla="*/ 47 h 47"/>
                  <a:gd name="T4" fmla="*/ 47 w 47"/>
                  <a:gd name="T5" fmla="*/ 47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7" h="47">
                    <a:moveTo>
                      <a:pt x="0" y="0"/>
                    </a:moveTo>
                    <a:lnTo>
                      <a:pt x="0" y="47"/>
                    </a:lnTo>
                    <a:lnTo>
                      <a:pt x="47" y="47"/>
                    </a:lnTo>
                  </a:path>
                </a:pathLst>
              </a:custGeom>
              <a:noFill/>
              <a:ln w="15875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17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2833113" y="692857"/>
            <a:ext cx="479467" cy="359496"/>
            <a:chOff x="6627863" y="1485900"/>
            <a:chExt cx="596800" cy="596800"/>
          </a:xfrm>
        </p:grpSpPr>
        <p:sp>
          <p:nvSpPr>
            <p:cNvPr id="18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20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23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2929173" y="3501819"/>
            <a:ext cx="479467" cy="359496"/>
            <a:chOff x="6627863" y="1485900"/>
            <a:chExt cx="596800" cy="596800"/>
          </a:xfrm>
        </p:grpSpPr>
        <p:sp>
          <p:nvSpPr>
            <p:cNvPr id="24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26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7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29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2929173" y="1989301"/>
            <a:ext cx="479467" cy="359496"/>
            <a:chOff x="6627863" y="1485900"/>
            <a:chExt cx="596800" cy="596800"/>
          </a:xfrm>
        </p:grpSpPr>
        <p:sp>
          <p:nvSpPr>
            <p:cNvPr id="30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1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32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3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4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35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2929173" y="5662559"/>
            <a:ext cx="479467" cy="359496"/>
            <a:chOff x="6627863" y="1485900"/>
            <a:chExt cx="596800" cy="596800"/>
          </a:xfrm>
        </p:grpSpPr>
        <p:sp>
          <p:nvSpPr>
            <p:cNvPr id="36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7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38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9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40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493473"/>
            <a:ext cx="5393197" cy="1143265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Спасибо</a:t>
            </a:r>
            <a:b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за </a:t>
            </a:r>
            <a:b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ru-RU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внимание!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B0EB01AE-79FE-459B-9A45-FECB085E97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9175" y="476782"/>
            <a:ext cx="5475458" cy="5833999"/>
          </a:xfrm>
          <a:prstGeom prst="rect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buNone/>
            </a:pPr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Приказ </a:t>
            </a:r>
          </a:p>
          <a:p>
            <a:pPr algn="ctr">
              <a:buNone/>
            </a:pPr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Министра образования и науки Республики Казахстан от 12 ноября 2021 года № 561  в приказ Министра образования и науки Республики Казахстан от 27 января 2016 года № 83 "Об утверждении Правил и условий проведения аттестации педагогических работников и приравненных к ним лиц, внесены изменения</a:t>
            </a:r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121294" y="476783"/>
            <a:ext cx="2744629" cy="57163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"педагог" - в организациях образования;</a:t>
            </a:r>
          </a:p>
          <a:p>
            <a:endParaRPr lang="ru-RU" dirty="0"/>
          </a:p>
          <a:p>
            <a:pPr>
              <a:buNone/>
            </a:pPr>
            <a:r>
              <a:rPr lang="en-US" dirty="0"/>
              <a:t>     </a:t>
            </a:r>
            <a:r>
              <a:rPr lang="ru-RU" dirty="0"/>
              <a:t> "педагог-модератор", "заместитель руководителя третьей квалификационной категории" или "руководитель-организатор", "заместитель руководителя второй квалификационной категории" или "руководитель-менеджер", "педагог-модератор" – для методистов – в органах отдела образования района, города областного значения;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en-US" dirty="0"/>
              <a:t>     </a:t>
            </a:r>
            <a:r>
              <a:rPr lang="ru-RU" dirty="0"/>
              <a:t> "педагог-эксперт" и "педагог-исследователь", "заместитель руководителя первой квалификационной категории" или "руководитель-лидер", "педагог-эксперт", "педагог-исследователь", "педагог-мастер" – для методистов – в органах управления образования области, города республиканского значения и столицы;</a:t>
            </a:r>
          </a:p>
          <a:p>
            <a:endParaRPr lang="ru-RU" dirty="0"/>
          </a:p>
          <a:p>
            <a:pPr>
              <a:buNone/>
            </a:pPr>
            <a:r>
              <a:rPr lang="ru-RU" dirty="0"/>
              <a:t>     "педагог-мастер" - при уполномоченном органе в области образования.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23717" y="188684"/>
            <a:ext cx="10978515" cy="1143265"/>
          </a:xfrm>
        </p:spPr>
        <p:txBody>
          <a:bodyPr>
            <a:normAutofit/>
          </a:bodyPr>
          <a:lstStyle/>
          <a:p>
            <a:pPr algn="ctr"/>
            <a:r>
              <a:rPr lang="ru-RU" sz="33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Квалификационные категории </a:t>
            </a:r>
            <a:endParaRPr lang="ru-RU" sz="33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482551" y="1629594"/>
            <a:ext cx="479467" cy="359496"/>
            <a:chOff x="6627863" y="1485900"/>
            <a:chExt cx="596800" cy="596800"/>
          </a:xfrm>
        </p:grpSpPr>
        <p:sp>
          <p:nvSpPr>
            <p:cNvPr id="6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8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9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0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11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482551" y="2421682"/>
            <a:ext cx="479467" cy="359496"/>
            <a:chOff x="6627863" y="1485900"/>
            <a:chExt cx="596800" cy="596800"/>
          </a:xfrm>
        </p:grpSpPr>
        <p:sp>
          <p:nvSpPr>
            <p:cNvPr id="12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3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14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6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17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482551" y="3645818"/>
            <a:ext cx="479467" cy="359496"/>
            <a:chOff x="6627863" y="1485900"/>
            <a:chExt cx="596800" cy="596800"/>
          </a:xfrm>
        </p:grpSpPr>
        <p:sp>
          <p:nvSpPr>
            <p:cNvPr id="18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20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2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23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482551" y="5013970"/>
            <a:ext cx="479467" cy="359496"/>
            <a:chOff x="6627863" y="1485900"/>
            <a:chExt cx="596800" cy="596800"/>
          </a:xfrm>
        </p:grpSpPr>
        <p:sp>
          <p:nvSpPr>
            <p:cNvPr id="24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5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26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7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8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2D73E7-9E91-4334-B9A6-D2B50EDD52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Этапы аттестации </a:t>
            </a:r>
            <a:endParaRPr lang="ru-RU" sz="1700" dirty="0">
              <a:solidFill>
                <a:schemeClr val="accent1">
                  <a:lumMod val="50000"/>
                </a:schemeClr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49A7115-345B-4BD2-A279-CB1BBAB8F3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3891078"/>
              </p:ext>
            </p:extLst>
          </p:nvPr>
        </p:nvGraphicFramePr>
        <p:xfrm>
          <a:off x="609917" y="987199"/>
          <a:ext cx="10968985" cy="4949499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3049589">
                  <a:extLst>
                    <a:ext uri="{9D8B030D-6E8A-4147-A177-3AD203B41FA5}">
                      <a16:colId xmlns:a16="http://schemas.microsoft.com/office/drawing/2014/main" val="2550490071"/>
                    </a:ext>
                  </a:extLst>
                </a:gridCol>
                <a:gridCol w="3192731">
                  <a:extLst>
                    <a:ext uri="{9D8B030D-6E8A-4147-A177-3AD203B41FA5}">
                      <a16:colId xmlns:a16="http://schemas.microsoft.com/office/drawing/2014/main" val="973589893"/>
                    </a:ext>
                  </a:extLst>
                </a:gridCol>
                <a:gridCol w="2683111">
                  <a:extLst>
                    <a:ext uri="{9D8B030D-6E8A-4147-A177-3AD203B41FA5}">
                      <a16:colId xmlns:a16="http://schemas.microsoft.com/office/drawing/2014/main" val="3815924282"/>
                    </a:ext>
                  </a:extLst>
                </a:gridCol>
                <a:gridCol w="2043554">
                  <a:extLst>
                    <a:ext uri="{9D8B030D-6E8A-4147-A177-3AD203B41FA5}">
                      <a16:colId xmlns:a16="http://schemas.microsoft.com/office/drawing/2014/main" val="2781256899"/>
                    </a:ext>
                  </a:extLst>
                </a:gridCol>
              </a:tblGrid>
              <a:tr h="104236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Этапы аттестации</a:t>
                      </a:r>
                    </a:p>
                  </a:txBody>
                  <a:tcPr marL="91488" marR="91488" marT="45731" marB="4573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46C9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Педагоги</a:t>
                      </a:r>
                      <a:endParaRPr lang="en-US" sz="1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88" marR="91488" marT="45731" marB="4573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95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Заместители руководителей</a:t>
                      </a:r>
                    </a:p>
                  </a:txBody>
                  <a:tcPr marL="91488" marR="91488" marT="45731" marB="4573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95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ru-RU" sz="1600" dirty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Руководители</a:t>
                      </a:r>
                    </a:p>
                  </a:txBody>
                  <a:tcPr marL="91488" marR="91488" marT="45731" marB="45731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195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403432"/>
                  </a:ext>
                </a:extLst>
              </a:tr>
              <a:tr h="1554840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НКТ</a:t>
                      </a:r>
                    </a:p>
                    <a:p>
                      <a:pPr algn="l"/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(национальный квалификационный тест)</a:t>
                      </a:r>
                    </a:p>
                    <a:p>
                      <a:pPr algn="l"/>
                      <a:endParaRPr lang="ru-RU" sz="1600" b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/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Эссе</a:t>
                      </a:r>
                    </a:p>
                  </a:txBody>
                  <a:tcPr marL="91488" marR="91488" marT="45731" marB="45731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91488" marR="91488" marT="45731" marB="45731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91488" marR="91488" marT="45731" marB="45731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+</a:t>
                      </a:r>
                    </a:p>
                    <a:p>
                      <a:pPr algn="ctr"/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91488" marR="91488" marT="45731" marB="45731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5847253"/>
                  </a:ext>
                </a:extLst>
              </a:tr>
              <a:tr h="951937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Квалификационная оценка </a:t>
                      </a:r>
                    </a:p>
                  </a:txBody>
                  <a:tcPr marL="91488" marR="91488" marT="45731" marB="45731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91488" marR="91488" marT="45731" marB="45731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91488" marR="91488" marT="45731" marB="45731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91488" marR="91488" marT="45731" marB="45731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253668"/>
                  </a:ext>
                </a:extLst>
              </a:tr>
              <a:tr h="1400360">
                <a:tc>
                  <a:txBody>
                    <a:bodyPr/>
                    <a:lstStyle/>
                    <a:p>
                      <a:pPr algn="l"/>
                      <a:r>
                        <a:rPr lang="ru-RU" sz="1600" b="1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Комплексное аналитическое обобщение итогов деятельности</a:t>
                      </a:r>
                    </a:p>
                  </a:txBody>
                  <a:tcPr marL="91488" marR="91488" marT="45731" marB="45731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91488" marR="91488" marT="45731" marB="45731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91488" marR="91488" marT="45731" marB="45731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endParaRPr lang="en-US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marL="91488" marR="91488" marT="45731" marB="45731" anchor="ctr">
                    <a:lnL w="12700" cmpd="sng">
                      <a:noFill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3928012"/>
                  </a:ext>
                </a:extLst>
              </a:tr>
            </a:tbl>
          </a:graphicData>
        </a:graphic>
      </p:graphicFrame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5E3978FF-3715-43DC-94EB-D0FC6C8371C0}"/>
              </a:ext>
            </a:extLst>
          </p:cNvPr>
          <p:cNvGrpSpPr/>
          <p:nvPr/>
        </p:nvGrpSpPr>
        <p:grpSpPr>
          <a:xfrm>
            <a:off x="5176393" y="2207641"/>
            <a:ext cx="359601" cy="443198"/>
            <a:chOff x="5154186" y="2655058"/>
            <a:chExt cx="359413" cy="443095"/>
          </a:xfrm>
        </p:grpSpPr>
        <p:sp>
          <p:nvSpPr>
            <p:cNvPr id="9" name="Oval 13">
              <a:extLst>
                <a:ext uri="{FF2B5EF4-FFF2-40B4-BE49-F238E27FC236}">
                  <a16:creationId xmlns:a16="http://schemas.microsoft.com/office/drawing/2014/main" id="{D7CBEF8E-3F92-42C7-A743-3DE5D69B3169}"/>
                </a:ext>
              </a:extLst>
            </p:cNvPr>
            <p:cNvSpPr/>
            <p:nvPr/>
          </p:nvSpPr>
          <p:spPr>
            <a:xfrm>
              <a:off x="5154186" y="2738295"/>
              <a:ext cx="359413" cy="359413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FD50A9E-10C9-4FD8-81E0-384E0A4F382B}"/>
                </a:ext>
              </a:extLst>
            </p:cNvPr>
            <p:cNvSpPr txBox="1"/>
            <p:nvPr/>
          </p:nvSpPr>
          <p:spPr>
            <a:xfrm>
              <a:off x="5258387" y="2655058"/>
              <a:ext cx="113683" cy="443095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ru-RU" sz="2400" dirty="0">
                  <a:solidFill>
                    <a:schemeClr val="bg1"/>
                  </a:solidFill>
                </a:rPr>
                <a:t>+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sp>
        <p:nvSpPr>
          <p:cNvPr id="28" name="Oval 13">
            <a:extLst>
              <a:ext uri="{FF2B5EF4-FFF2-40B4-BE49-F238E27FC236}">
                <a16:creationId xmlns:a16="http://schemas.microsoft.com/office/drawing/2014/main" id="{6D6C44F2-E99C-4528-AFFC-506B27A0CC44}"/>
              </a:ext>
            </a:extLst>
          </p:cNvPr>
          <p:cNvSpPr/>
          <p:nvPr/>
        </p:nvSpPr>
        <p:spPr>
          <a:xfrm>
            <a:off x="7828267" y="3069671"/>
            <a:ext cx="359601" cy="35949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96" tIns="54448" rIns="108896" bIns="54448"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FE2E042-6210-41AA-A7B4-7C6BE3FBE3BD}"/>
              </a:ext>
            </a:extLst>
          </p:cNvPr>
          <p:cNvSpPr txBox="1"/>
          <p:nvPr/>
        </p:nvSpPr>
        <p:spPr>
          <a:xfrm>
            <a:off x="8112543" y="2665005"/>
            <a:ext cx="132414" cy="4431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400" dirty="0">
                <a:solidFill>
                  <a:schemeClr val="bg1"/>
                </a:solidFill>
              </a:rPr>
              <a:t>-</a:t>
            </a:r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3" name="Группа 29">
            <a:extLst>
              <a:ext uri="{FF2B5EF4-FFF2-40B4-BE49-F238E27FC236}">
                <a16:creationId xmlns:a16="http://schemas.microsoft.com/office/drawing/2014/main" id="{94A58153-22B7-4AD3-91FD-87D7C4496119}"/>
              </a:ext>
            </a:extLst>
          </p:cNvPr>
          <p:cNvGrpSpPr/>
          <p:nvPr/>
        </p:nvGrpSpPr>
        <p:grpSpPr>
          <a:xfrm>
            <a:off x="10301014" y="2136663"/>
            <a:ext cx="359601" cy="460154"/>
            <a:chOff x="5154186" y="2637660"/>
            <a:chExt cx="359413" cy="460048"/>
          </a:xfrm>
        </p:grpSpPr>
        <p:sp>
          <p:nvSpPr>
            <p:cNvPr id="31" name="Oval 13">
              <a:extLst>
                <a:ext uri="{FF2B5EF4-FFF2-40B4-BE49-F238E27FC236}">
                  <a16:creationId xmlns:a16="http://schemas.microsoft.com/office/drawing/2014/main" id="{B307966D-C15B-4B41-8F6A-EDFA56D045BD}"/>
                </a:ext>
              </a:extLst>
            </p:cNvPr>
            <p:cNvSpPr/>
            <p:nvPr/>
          </p:nvSpPr>
          <p:spPr>
            <a:xfrm>
              <a:off x="5154186" y="2738295"/>
              <a:ext cx="359413" cy="359413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59DD3C35-88DF-43D7-A7C1-641ED3F0A190}"/>
                </a:ext>
              </a:extLst>
            </p:cNvPr>
            <p:cNvSpPr txBox="1"/>
            <p:nvPr/>
          </p:nvSpPr>
          <p:spPr>
            <a:xfrm>
              <a:off x="5229692" y="2637660"/>
              <a:ext cx="217884" cy="443096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ru-RU" sz="2400" dirty="0">
                  <a:solidFill>
                    <a:schemeClr val="bg1"/>
                  </a:solidFill>
                </a:rPr>
                <a:t>+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Группа 35">
            <a:extLst>
              <a:ext uri="{FF2B5EF4-FFF2-40B4-BE49-F238E27FC236}">
                <a16:creationId xmlns:a16="http://schemas.microsoft.com/office/drawing/2014/main" id="{5AE8E82C-3B22-4C1F-A2FB-10192145CBEA}"/>
              </a:ext>
            </a:extLst>
          </p:cNvPr>
          <p:cNvGrpSpPr/>
          <p:nvPr/>
        </p:nvGrpSpPr>
        <p:grpSpPr>
          <a:xfrm>
            <a:off x="8049786" y="3707290"/>
            <a:ext cx="359601" cy="443198"/>
            <a:chOff x="5154186" y="2655058"/>
            <a:chExt cx="359413" cy="443095"/>
          </a:xfrm>
        </p:grpSpPr>
        <p:sp>
          <p:nvSpPr>
            <p:cNvPr id="37" name="Oval 13">
              <a:extLst>
                <a:ext uri="{FF2B5EF4-FFF2-40B4-BE49-F238E27FC236}">
                  <a16:creationId xmlns:a16="http://schemas.microsoft.com/office/drawing/2014/main" id="{C4F394A6-794C-4991-9B38-9C346A7F7A91}"/>
                </a:ext>
              </a:extLst>
            </p:cNvPr>
            <p:cNvSpPr/>
            <p:nvPr/>
          </p:nvSpPr>
          <p:spPr>
            <a:xfrm>
              <a:off x="5154186" y="2738295"/>
              <a:ext cx="359413" cy="359413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0DC73D68-C0FD-4BBA-AC0E-D3E9A6E0E1C2}"/>
                </a:ext>
              </a:extLst>
            </p:cNvPr>
            <p:cNvSpPr txBox="1"/>
            <p:nvPr/>
          </p:nvSpPr>
          <p:spPr>
            <a:xfrm>
              <a:off x="5258387" y="2655058"/>
              <a:ext cx="113683" cy="443095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ru-RU" sz="2400" dirty="0">
                  <a:solidFill>
                    <a:schemeClr val="bg1"/>
                  </a:solidFill>
                </a:rPr>
                <a:t>+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B47F2EAC-F31C-4C4E-B403-D4055E4EF8F0}"/>
              </a:ext>
            </a:extLst>
          </p:cNvPr>
          <p:cNvSpPr txBox="1"/>
          <p:nvPr/>
        </p:nvSpPr>
        <p:spPr>
          <a:xfrm>
            <a:off x="10443490" y="3632964"/>
            <a:ext cx="113742" cy="4431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400" dirty="0">
                <a:solidFill>
                  <a:schemeClr val="bg1"/>
                </a:solidFill>
              </a:rPr>
              <a:t>-</a:t>
            </a:r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10" name="Группа 41">
            <a:extLst>
              <a:ext uri="{FF2B5EF4-FFF2-40B4-BE49-F238E27FC236}">
                <a16:creationId xmlns:a16="http://schemas.microsoft.com/office/drawing/2014/main" id="{4FA252F2-D6C7-4AAC-B5D0-D7DEB4F23219}"/>
              </a:ext>
            </a:extLst>
          </p:cNvPr>
          <p:cNvGrpSpPr/>
          <p:nvPr/>
        </p:nvGrpSpPr>
        <p:grpSpPr>
          <a:xfrm>
            <a:off x="5156871" y="4643611"/>
            <a:ext cx="359601" cy="443198"/>
            <a:chOff x="5154186" y="2655058"/>
            <a:chExt cx="359413" cy="443095"/>
          </a:xfrm>
        </p:grpSpPr>
        <p:sp>
          <p:nvSpPr>
            <p:cNvPr id="43" name="Oval 13">
              <a:extLst>
                <a:ext uri="{FF2B5EF4-FFF2-40B4-BE49-F238E27FC236}">
                  <a16:creationId xmlns:a16="http://schemas.microsoft.com/office/drawing/2014/main" id="{EFD01503-32DB-4FE7-B901-DF9D109D5C4D}"/>
                </a:ext>
              </a:extLst>
            </p:cNvPr>
            <p:cNvSpPr/>
            <p:nvPr/>
          </p:nvSpPr>
          <p:spPr>
            <a:xfrm>
              <a:off x="5154186" y="2738295"/>
              <a:ext cx="359413" cy="359413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255266D7-FF5D-4DF5-AFDD-053E34A2B3F4}"/>
                </a:ext>
              </a:extLst>
            </p:cNvPr>
            <p:cNvSpPr txBox="1"/>
            <p:nvPr/>
          </p:nvSpPr>
          <p:spPr>
            <a:xfrm>
              <a:off x="5258387" y="2655058"/>
              <a:ext cx="113683" cy="443095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ru-RU" sz="2400" dirty="0">
                  <a:solidFill>
                    <a:schemeClr val="bg1"/>
                  </a:solidFill>
                </a:rPr>
                <a:t>+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" name="Группа 44">
            <a:extLst>
              <a:ext uri="{FF2B5EF4-FFF2-40B4-BE49-F238E27FC236}">
                <a16:creationId xmlns:a16="http://schemas.microsoft.com/office/drawing/2014/main" id="{A146E5A0-4D53-481A-92AD-43D543635991}"/>
              </a:ext>
            </a:extLst>
          </p:cNvPr>
          <p:cNvGrpSpPr/>
          <p:nvPr/>
        </p:nvGrpSpPr>
        <p:grpSpPr>
          <a:xfrm>
            <a:off x="8008286" y="4571586"/>
            <a:ext cx="359601" cy="443198"/>
            <a:chOff x="5154186" y="2655058"/>
            <a:chExt cx="359413" cy="443095"/>
          </a:xfrm>
        </p:grpSpPr>
        <p:sp>
          <p:nvSpPr>
            <p:cNvPr id="46" name="Oval 13">
              <a:extLst>
                <a:ext uri="{FF2B5EF4-FFF2-40B4-BE49-F238E27FC236}">
                  <a16:creationId xmlns:a16="http://schemas.microsoft.com/office/drawing/2014/main" id="{CAC2B5F8-D6AD-44E9-96B6-962B7589133C}"/>
                </a:ext>
              </a:extLst>
            </p:cNvPr>
            <p:cNvSpPr/>
            <p:nvPr/>
          </p:nvSpPr>
          <p:spPr>
            <a:xfrm>
              <a:off x="5154186" y="2738295"/>
              <a:ext cx="359413" cy="359413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0DD82055-C9D6-4773-8AD4-AEF06C713840}"/>
                </a:ext>
              </a:extLst>
            </p:cNvPr>
            <p:cNvSpPr txBox="1"/>
            <p:nvPr/>
          </p:nvSpPr>
          <p:spPr>
            <a:xfrm>
              <a:off x="5258387" y="2655058"/>
              <a:ext cx="113683" cy="443095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ru-RU" sz="2400" dirty="0">
                  <a:solidFill>
                    <a:schemeClr val="bg1"/>
                  </a:solidFill>
                </a:rPr>
                <a:t>+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Группа 47">
            <a:extLst>
              <a:ext uri="{FF2B5EF4-FFF2-40B4-BE49-F238E27FC236}">
                <a16:creationId xmlns:a16="http://schemas.microsoft.com/office/drawing/2014/main" id="{50B47668-8CAE-45DE-A914-EA5EED395F0A}"/>
              </a:ext>
            </a:extLst>
          </p:cNvPr>
          <p:cNvGrpSpPr/>
          <p:nvPr/>
        </p:nvGrpSpPr>
        <p:grpSpPr>
          <a:xfrm>
            <a:off x="10376559" y="4643611"/>
            <a:ext cx="359601" cy="443198"/>
            <a:chOff x="5154186" y="2655058"/>
            <a:chExt cx="359413" cy="443095"/>
          </a:xfrm>
        </p:grpSpPr>
        <p:sp>
          <p:nvSpPr>
            <p:cNvPr id="49" name="Oval 13">
              <a:extLst>
                <a:ext uri="{FF2B5EF4-FFF2-40B4-BE49-F238E27FC236}">
                  <a16:creationId xmlns:a16="http://schemas.microsoft.com/office/drawing/2014/main" id="{67FD181D-D894-45DB-A43A-CC4892AD169F}"/>
                </a:ext>
              </a:extLst>
            </p:cNvPr>
            <p:cNvSpPr/>
            <p:nvPr/>
          </p:nvSpPr>
          <p:spPr>
            <a:xfrm>
              <a:off x="5154186" y="2738295"/>
              <a:ext cx="359413" cy="359413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EA20D0EA-26EF-4C7F-8DA8-3547ABAB3ABE}"/>
                </a:ext>
              </a:extLst>
            </p:cNvPr>
            <p:cNvSpPr txBox="1"/>
            <p:nvPr/>
          </p:nvSpPr>
          <p:spPr>
            <a:xfrm>
              <a:off x="5258387" y="2655058"/>
              <a:ext cx="113683" cy="443095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ru-RU" sz="2400" dirty="0">
                  <a:solidFill>
                    <a:schemeClr val="bg1"/>
                  </a:solidFill>
                </a:rPr>
                <a:t>+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3" name="Группа 32">
            <a:extLst>
              <a:ext uri="{FF2B5EF4-FFF2-40B4-BE49-F238E27FC236}">
                <a16:creationId xmlns:a16="http://schemas.microsoft.com/office/drawing/2014/main" id="{94A58153-22B7-4AD3-91FD-87D7C4496119}"/>
              </a:ext>
            </a:extLst>
          </p:cNvPr>
          <p:cNvGrpSpPr/>
          <p:nvPr/>
        </p:nvGrpSpPr>
        <p:grpSpPr>
          <a:xfrm>
            <a:off x="10331068" y="3779314"/>
            <a:ext cx="359601" cy="443198"/>
            <a:chOff x="5154186" y="2655058"/>
            <a:chExt cx="359413" cy="443095"/>
          </a:xfrm>
        </p:grpSpPr>
        <p:sp>
          <p:nvSpPr>
            <p:cNvPr id="39" name="Oval 13">
              <a:extLst>
                <a:ext uri="{FF2B5EF4-FFF2-40B4-BE49-F238E27FC236}">
                  <a16:creationId xmlns:a16="http://schemas.microsoft.com/office/drawing/2014/main" id="{B307966D-C15B-4B41-8F6A-EDFA56D045BD}"/>
                </a:ext>
              </a:extLst>
            </p:cNvPr>
            <p:cNvSpPr/>
            <p:nvPr/>
          </p:nvSpPr>
          <p:spPr>
            <a:xfrm>
              <a:off x="5154186" y="2738295"/>
              <a:ext cx="359413" cy="359413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59DD3C35-88DF-43D7-A7C1-641ED3F0A190}"/>
                </a:ext>
              </a:extLst>
            </p:cNvPr>
            <p:cNvSpPr txBox="1"/>
            <p:nvPr/>
          </p:nvSpPr>
          <p:spPr>
            <a:xfrm>
              <a:off x="5258387" y="2655058"/>
              <a:ext cx="113683" cy="443095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ru-RU" sz="2400" dirty="0">
                  <a:solidFill>
                    <a:schemeClr val="bg1"/>
                  </a:solidFill>
                </a:rPr>
                <a:t>+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sp>
        <p:nvSpPr>
          <p:cNvPr id="7" name="Выноска со стрелкой вверх 6"/>
          <p:cNvSpPr/>
          <p:nvPr/>
        </p:nvSpPr>
        <p:spPr>
          <a:xfrm>
            <a:off x="3837020" y="5334161"/>
            <a:ext cx="3140620" cy="434575"/>
          </a:xfrm>
          <a:prstGeom prst="upArrowCallout">
            <a:avLst/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96" tIns="54448" rIns="108896" bIns="54448" rtlCol="0" anchor="ctr"/>
          <a:lstStyle/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1 раз в 5 лет</a:t>
            </a:r>
          </a:p>
        </p:txBody>
      </p:sp>
      <p:sp>
        <p:nvSpPr>
          <p:cNvPr id="53" name="Выноска со стрелкой вверх 52"/>
          <p:cNvSpPr/>
          <p:nvPr/>
        </p:nvSpPr>
        <p:spPr>
          <a:xfrm>
            <a:off x="8308571" y="5158386"/>
            <a:ext cx="2881177" cy="622338"/>
          </a:xfrm>
          <a:prstGeom prst="upArrowCallout">
            <a:avLst>
              <a:gd name="adj1" fmla="val 25000"/>
              <a:gd name="adj2" fmla="val 25000"/>
              <a:gd name="adj3" fmla="val 25000"/>
              <a:gd name="adj4" fmla="val 75000"/>
            </a:avLst>
          </a:prstGeom>
          <a:solidFill>
            <a:srgbClr val="0195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96" tIns="54448" rIns="108896" bIns="54448" rtlCol="0" anchor="ctr"/>
          <a:lstStyle/>
          <a:p>
            <a:pPr algn="ctr"/>
            <a:r>
              <a:rPr lang="ru-RU" b="1" dirty="0">
                <a:latin typeface="Arial" pitchFamily="34" charset="0"/>
                <a:cs typeface="Arial" pitchFamily="34" charset="0"/>
              </a:rPr>
              <a:t>1 раз в 3 года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97195" y="6024424"/>
            <a:ext cx="7796541" cy="433125"/>
          </a:xfrm>
          <a:prstGeom prst="rect">
            <a:avLst/>
          </a:prstGeom>
          <a:noFill/>
        </p:spPr>
        <p:txBody>
          <a:bodyPr wrap="square" lIns="108896" tIns="54448" rIns="108896" bIns="54448" rtlCol="0">
            <a:spAutoFit/>
          </a:bodyPr>
          <a:lstStyle/>
          <a:p>
            <a:pPr marL="340300" indent="-340300">
              <a:buFont typeface="Wingdings" pitchFamily="2" charset="2"/>
              <a:buChar char="ü"/>
            </a:pPr>
            <a:r>
              <a:rPr lang="ru-RU" dirty="0">
                <a:latin typeface="Arial" pitchFamily="34" charset="0"/>
                <a:cs typeface="Arial" pitchFamily="34" charset="0"/>
              </a:rPr>
              <a:t>НКТ проводится в сроки, указанные в заявлении педагога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9DD3C35-88DF-43D7-A7C1-641ED3F0A190}"/>
              </a:ext>
            </a:extLst>
          </p:cNvPr>
          <p:cNvSpPr txBox="1"/>
          <p:nvPr/>
        </p:nvSpPr>
        <p:spPr>
          <a:xfrm>
            <a:off x="10587804" y="3312346"/>
            <a:ext cx="113742" cy="4431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400" dirty="0">
                <a:solidFill>
                  <a:schemeClr val="bg1"/>
                </a:solidFill>
              </a:rPr>
              <a:t>+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DC73D68-C0FD-4BBA-AC0E-D3E9A6E0E1C2}"/>
              </a:ext>
            </a:extLst>
          </p:cNvPr>
          <p:cNvSpPr txBox="1"/>
          <p:nvPr/>
        </p:nvSpPr>
        <p:spPr>
          <a:xfrm>
            <a:off x="8357348" y="3859723"/>
            <a:ext cx="113742" cy="4431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400" dirty="0">
                <a:solidFill>
                  <a:schemeClr val="bg1"/>
                </a:solidFill>
              </a:rPr>
              <a:t>+</a:t>
            </a:r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14" name="Группа 32">
            <a:extLst>
              <a:ext uri="{FF2B5EF4-FFF2-40B4-BE49-F238E27FC236}">
                <a16:creationId xmlns:a16="http://schemas.microsoft.com/office/drawing/2014/main" id="{94A58153-22B7-4AD3-91FD-87D7C4496119}"/>
              </a:ext>
            </a:extLst>
          </p:cNvPr>
          <p:cNvGrpSpPr/>
          <p:nvPr/>
        </p:nvGrpSpPr>
        <p:grpSpPr>
          <a:xfrm>
            <a:off x="5163210" y="3753030"/>
            <a:ext cx="359601" cy="443198"/>
            <a:chOff x="5154186" y="2655058"/>
            <a:chExt cx="359413" cy="443095"/>
          </a:xfrm>
        </p:grpSpPr>
        <p:sp>
          <p:nvSpPr>
            <p:cNvPr id="45" name="Oval 13">
              <a:extLst>
                <a:ext uri="{FF2B5EF4-FFF2-40B4-BE49-F238E27FC236}">
                  <a16:creationId xmlns:a16="http://schemas.microsoft.com/office/drawing/2014/main" id="{B307966D-C15B-4B41-8F6A-EDFA56D045BD}"/>
                </a:ext>
              </a:extLst>
            </p:cNvPr>
            <p:cNvSpPr/>
            <p:nvPr/>
          </p:nvSpPr>
          <p:spPr>
            <a:xfrm>
              <a:off x="5154186" y="2738295"/>
              <a:ext cx="359413" cy="359413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59DD3C35-88DF-43D7-A7C1-641ED3F0A190}"/>
                </a:ext>
              </a:extLst>
            </p:cNvPr>
            <p:cNvSpPr txBox="1"/>
            <p:nvPr/>
          </p:nvSpPr>
          <p:spPr>
            <a:xfrm>
              <a:off x="5258387" y="2655058"/>
              <a:ext cx="113683" cy="443095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ru-RU" sz="2400" dirty="0">
                  <a:solidFill>
                    <a:schemeClr val="bg1"/>
                  </a:solidFill>
                </a:rPr>
                <a:t>+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sp>
        <p:nvSpPr>
          <p:cNvPr id="52" name="Oval 13">
            <a:extLst>
              <a:ext uri="{FF2B5EF4-FFF2-40B4-BE49-F238E27FC236}">
                <a16:creationId xmlns:a16="http://schemas.microsoft.com/office/drawing/2014/main" id="{6D6C44F2-E99C-4528-AFFC-506B27A0CC44}"/>
              </a:ext>
            </a:extLst>
          </p:cNvPr>
          <p:cNvSpPr/>
          <p:nvPr/>
        </p:nvSpPr>
        <p:spPr>
          <a:xfrm>
            <a:off x="10350487" y="3141696"/>
            <a:ext cx="359601" cy="35949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96" tIns="54448" rIns="108896" bIns="54448" rtlCol="0" anchor="ctr"/>
          <a:lstStyle/>
          <a:p>
            <a:pPr algn="ctr"/>
            <a:endParaRPr lang="en-US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9DD3C35-88DF-43D7-A7C1-641ED3F0A190}"/>
              </a:ext>
            </a:extLst>
          </p:cNvPr>
          <p:cNvSpPr txBox="1"/>
          <p:nvPr/>
        </p:nvSpPr>
        <p:spPr>
          <a:xfrm>
            <a:off x="10638630" y="3931748"/>
            <a:ext cx="113742" cy="4431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400" dirty="0">
                <a:solidFill>
                  <a:schemeClr val="bg1"/>
                </a:solidFill>
              </a:rPr>
              <a:t>+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9DD3C35-88DF-43D7-A7C1-641ED3F0A190}"/>
              </a:ext>
            </a:extLst>
          </p:cNvPr>
          <p:cNvSpPr txBox="1"/>
          <p:nvPr/>
        </p:nvSpPr>
        <p:spPr>
          <a:xfrm>
            <a:off x="10841936" y="4084183"/>
            <a:ext cx="113742" cy="4431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ct val="120000"/>
              </a:lnSpc>
            </a:pPr>
            <a:r>
              <a:rPr lang="ru-RU" sz="2400" dirty="0">
                <a:solidFill>
                  <a:schemeClr val="bg1"/>
                </a:solidFill>
              </a:rPr>
              <a:t>+</a:t>
            </a:r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15" name="Группа 32">
            <a:extLst>
              <a:ext uri="{FF2B5EF4-FFF2-40B4-BE49-F238E27FC236}">
                <a16:creationId xmlns:a16="http://schemas.microsoft.com/office/drawing/2014/main" id="{94A58153-22B7-4AD3-91FD-87D7C4496119}"/>
              </a:ext>
            </a:extLst>
          </p:cNvPr>
          <p:cNvGrpSpPr/>
          <p:nvPr/>
        </p:nvGrpSpPr>
        <p:grpSpPr>
          <a:xfrm>
            <a:off x="5138568" y="2960759"/>
            <a:ext cx="359601" cy="443198"/>
            <a:chOff x="5154186" y="2655058"/>
            <a:chExt cx="359413" cy="443095"/>
          </a:xfrm>
        </p:grpSpPr>
        <p:sp>
          <p:nvSpPr>
            <p:cNvPr id="60" name="Oval 13">
              <a:extLst>
                <a:ext uri="{FF2B5EF4-FFF2-40B4-BE49-F238E27FC236}">
                  <a16:creationId xmlns:a16="http://schemas.microsoft.com/office/drawing/2014/main" id="{B307966D-C15B-4B41-8F6A-EDFA56D045BD}"/>
                </a:ext>
              </a:extLst>
            </p:cNvPr>
            <p:cNvSpPr/>
            <p:nvPr/>
          </p:nvSpPr>
          <p:spPr>
            <a:xfrm>
              <a:off x="5154186" y="2738295"/>
              <a:ext cx="359413" cy="359413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59DD3C35-88DF-43D7-A7C1-641ED3F0A190}"/>
                </a:ext>
              </a:extLst>
            </p:cNvPr>
            <p:cNvSpPr txBox="1"/>
            <p:nvPr/>
          </p:nvSpPr>
          <p:spPr>
            <a:xfrm>
              <a:off x="5258387" y="2655058"/>
              <a:ext cx="113683" cy="443095"/>
            </a:xfrm>
            <a:prstGeom prst="rect">
              <a:avLst/>
            </a:prstGeom>
            <a:noFill/>
          </p:spPr>
          <p:txBody>
            <a:bodyPr wrap="square" lIns="0" tIns="0" rIns="0" bIns="0" rtlCol="0" anchor="ctr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ru-RU" sz="2400" dirty="0">
                  <a:solidFill>
                    <a:schemeClr val="bg1"/>
                  </a:solidFill>
                </a:rPr>
                <a:t>+</a:t>
              </a:r>
              <a:endParaRPr lang="en-US" sz="2400" dirty="0">
                <a:solidFill>
                  <a:schemeClr val="bg1"/>
                </a:solidFill>
              </a:endParaRPr>
            </a:p>
          </p:txBody>
        </p:sp>
      </p:grpSp>
      <p:sp>
        <p:nvSpPr>
          <p:cNvPr id="62" name="Oval 13">
            <a:extLst>
              <a:ext uri="{FF2B5EF4-FFF2-40B4-BE49-F238E27FC236}">
                <a16:creationId xmlns:a16="http://schemas.microsoft.com/office/drawing/2014/main" id="{6D6C44F2-E99C-4528-AFFC-506B27A0CC44}"/>
              </a:ext>
            </a:extLst>
          </p:cNvPr>
          <p:cNvSpPr/>
          <p:nvPr/>
        </p:nvSpPr>
        <p:spPr>
          <a:xfrm>
            <a:off x="7828267" y="2205375"/>
            <a:ext cx="359601" cy="35949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896" tIns="54448" rIns="108896" bIns="54448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251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3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Национальный квалификационный тест</a:t>
            </a:r>
            <a:endParaRPr lang="ru-RU" sz="33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23717" y="1197029"/>
            <a:ext cx="10978515" cy="489767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9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       1 (один) раз в календарный год – бесплатно;</a:t>
            </a:r>
          </a:p>
          <a:p>
            <a:pPr>
              <a:buNone/>
            </a:pPr>
            <a:endParaRPr lang="ru-RU" sz="29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9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       повторно 1 (один) раз на платной основе в течение календарного года;</a:t>
            </a:r>
          </a:p>
          <a:p>
            <a:pPr>
              <a:buNone/>
            </a:pPr>
            <a:endParaRPr lang="ru-RU" sz="29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9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       педагоги, претендующие на досрочную аттестацию 1 (один) раз в течение календарного года – бесплатно;</a:t>
            </a:r>
          </a:p>
          <a:p>
            <a:pPr>
              <a:buNone/>
            </a:pPr>
            <a:endParaRPr lang="ru-RU" sz="29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9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       пробные (по желанию педагога) – на платной основе в течение календарного года;</a:t>
            </a:r>
          </a:p>
          <a:p>
            <a:endParaRPr lang="ru-RU" sz="29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ru-RU" sz="29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623717" y="1269054"/>
            <a:ext cx="479467" cy="359496"/>
            <a:chOff x="6627863" y="1485900"/>
            <a:chExt cx="596800" cy="596800"/>
          </a:xfrm>
        </p:grpSpPr>
        <p:sp>
          <p:nvSpPr>
            <p:cNvPr id="5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7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8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9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10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623717" y="2061326"/>
            <a:ext cx="479467" cy="359496"/>
            <a:chOff x="6627863" y="1485900"/>
            <a:chExt cx="596800" cy="596800"/>
          </a:xfrm>
        </p:grpSpPr>
        <p:sp>
          <p:nvSpPr>
            <p:cNvPr id="11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13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16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623717" y="3213721"/>
            <a:ext cx="479467" cy="359496"/>
            <a:chOff x="6627863" y="1485900"/>
            <a:chExt cx="596800" cy="596800"/>
          </a:xfrm>
        </p:grpSpPr>
        <p:sp>
          <p:nvSpPr>
            <p:cNvPr id="17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19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22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719778" y="5014337"/>
            <a:ext cx="479467" cy="359496"/>
            <a:chOff x="6627863" y="1485900"/>
            <a:chExt cx="596800" cy="596800"/>
          </a:xfrm>
        </p:grpSpPr>
        <p:sp>
          <p:nvSpPr>
            <p:cNvPr id="23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25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7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7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Тестовые задания НКТ: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98575" y="1269554"/>
            <a:ext cx="10978515" cy="5472608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ru-RU" dirty="0"/>
              <a:t>       </a:t>
            </a:r>
            <a:r>
              <a:rPr lang="ru-RU" sz="4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Для педагогов дошкольных организаций воспитания и обучения:</a:t>
            </a:r>
          </a:p>
          <a:p>
            <a:pPr>
              <a:buNone/>
            </a:pPr>
            <a:r>
              <a:rPr lang="ru-RU" sz="4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     "Дошкольная педагогика и психология" – тридцать заданий;</a:t>
            </a:r>
          </a:p>
          <a:p>
            <a:pPr>
              <a:buNone/>
            </a:pPr>
            <a:r>
              <a:rPr lang="ru-RU" sz="4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     "Методика дошкольного воспитания и обучения" – тридцать заданий;</a:t>
            </a:r>
          </a:p>
          <a:p>
            <a:pPr>
              <a:buNone/>
            </a:pPr>
            <a:endParaRPr lang="ru-RU" sz="43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4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  Для педагогов организаций дополнительного образования:</a:t>
            </a:r>
          </a:p>
          <a:p>
            <a:pPr>
              <a:buNone/>
            </a:pPr>
            <a:r>
              <a:rPr lang="ru-RU" sz="4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     "Педагогика, методика обучения" – тридцать заданий;</a:t>
            </a:r>
          </a:p>
          <a:p>
            <a:pPr>
              <a:buNone/>
            </a:pPr>
            <a:r>
              <a:rPr lang="ru-RU" sz="4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     "Основы психологии" – тридцать заданий;</a:t>
            </a:r>
          </a:p>
          <a:p>
            <a:pPr>
              <a:buNone/>
            </a:pPr>
            <a:r>
              <a:rPr lang="ru-RU" sz="4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   </a:t>
            </a:r>
          </a:p>
          <a:p>
            <a:pPr>
              <a:buNone/>
            </a:pPr>
            <a:r>
              <a:rPr lang="ru-RU" sz="4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 Для педагогов основного среднего и общего среднего образования:</a:t>
            </a:r>
          </a:p>
          <a:p>
            <a:pPr>
              <a:buNone/>
            </a:pPr>
            <a:r>
              <a:rPr lang="ru-RU" sz="4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     "Педагогика, методика обучения" – тридцать заданий;</a:t>
            </a:r>
          </a:p>
          <a:p>
            <a:pPr>
              <a:buNone/>
            </a:pPr>
            <a:r>
              <a:rPr lang="ru-RU" sz="4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     "Содержание учебного предмета" – семьдесят заданий;</a:t>
            </a:r>
          </a:p>
          <a:p>
            <a:pPr>
              <a:buNone/>
            </a:pPr>
            <a:r>
              <a:rPr lang="ru-RU" sz="4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 </a:t>
            </a:r>
          </a:p>
          <a:p>
            <a:pPr>
              <a:buNone/>
            </a:pPr>
            <a:r>
              <a:rPr lang="ru-RU" sz="4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   Для педагогов по физической культуре по выбору:</a:t>
            </a:r>
          </a:p>
          <a:p>
            <a:pPr>
              <a:buNone/>
            </a:pPr>
            <a:r>
              <a:rPr lang="ru-RU" sz="4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     "Содержание учебного предмета" – семьдесят заданий;</a:t>
            </a:r>
          </a:p>
          <a:p>
            <a:pPr>
              <a:buNone/>
            </a:pPr>
            <a:r>
              <a:rPr lang="ru-RU" sz="4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     "Педагогика, методика обучения" – тридцать заданий;</a:t>
            </a:r>
          </a:p>
          <a:p>
            <a:pPr>
              <a:buNone/>
            </a:pPr>
            <a:r>
              <a:rPr lang="ru-RU" sz="4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     </a:t>
            </a:r>
          </a:p>
          <a:p>
            <a:pPr>
              <a:buNone/>
            </a:pPr>
            <a:r>
              <a:rPr lang="ru-RU" sz="4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None/>
            </a:pPr>
            <a:r>
              <a:rPr lang="ru-RU" sz="4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ru-RU" sz="43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Для педагогов по физической культуре по  выбору:</a:t>
            </a:r>
          </a:p>
          <a:p>
            <a:pPr>
              <a:buNone/>
            </a:pPr>
            <a:r>
              <a:rPr lang="ru-RU" sz="4300" b="1" dirty="0">
                <a:solidFill>
                  <a:srgbClr val="FF0000"/>
                </a:solidFill>
                <a:cs typeface="Aharoni" pitchFamily="2" charset="-79"/>
              </a:rPr>
              <a:t>         «Тесты Первого Президента Республики Казахстан»</a:t>
            </a:r>
            <a:endParaRPr lang="ru-RU" sz="4300" b="1" dirty="0">
              <a:solidFill>
                <a:srgbClr val="FF0000"/>
              </a:solidFill>
              <a:latin typeface="Arial" pitchFamily="34" charset="0"/>
              <a:cs typeface="Aharoni" pitchFamily="2" charset="-79"/>
            </a:endParaRPr>
          </a:p>
          <a:p>
            <a:pPr>
              <a:buNone/>
            </a:pPr>
            <a:r>
              <a:rPr lang="ru-RU" sz="43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      "Педагогика, методика обучения" – тридцать заданий;</a:t>
            </a:r>
          </a:p>
          <a:p>
            <a:pPr>
              <a:buNone/>
            </a:pPr>
            <a:r>
              <a:rPr lang="ru-RU" sz="43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    </a:t>
            </a:r>
            <a:endParaRPr lang="ru-RU" sz="4300" dirty="0"/>
          </a:p>
        </p:txBody>
      </p:sp>
      <p:grpSp>
        <p:nvGrpSpPr>
          <p:cNvPr id="4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266527" y="1413570"/>
            <a:ext cx="479467" cy="359496"/>
            <a:chOff x="6627863" y="1485900"/>
            <a:chExt cx="596800" cy="596800"/>
          </a:xfrm>
        </p:grpSpPr>
        <p:sp>
          <p:nvSpPr>
            <p:cNvPr id="5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6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7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8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9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10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194519" y="3357786"/>
            <a:ext cx="479467" cy="359496"/>
            <a:chOff x="6627863" y="1485900"/>
            <a:chExt cx="596800" cy="596800"/>
          </a:xfrm>
        </p:grpSpPr>
        <p:sp>
          <p:nvSpPr>
            <p:cNvPr id="11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13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4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15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16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219108" y="4293890"/>
            <a:ext cx="479467" cy="359496"/>
            <a:chOff x="6627863" y="1485900"/>
            <a:chExt cx="596800" cy="596800"/>
          </a:xfrm>
        </p:grpSpPr>
        <p:sp>
          <p:nvSpPr>
            <p:cNvPr id="17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8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19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0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1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22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266527" y="2349674"/>
            <a:ext cx="479467" cy="359496"/>
            <a:chOff x="6627863" y="1485900"/>
            <a:chExt cx="596800" cy="596800"/>
          </a:xfrm>
        </p:grpSpPr>
        <p:sp>
          <p:nvSpPr>
            <p:cNvPr id="23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4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25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6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27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grpSp>
        <p:nvGrpSpPr>
          <p:cNvPr id="28" name="Group 49">
            <a:extLst>
              <a:ext uri="{FF2B5EF4-FFF2-40B4-BE49-F238E27FC236}">
                <a16:creationId xmlns:a16="http://schemas.microsoft.com/office/drawing/2014/main" id="{F097EBEB-6C75-4D53-998A-7D8AC1DC3980}"/>
              </a:ext>
            </a:extLst>
          </p:cNvPr>
          <p:cNvGrpSpPr/>
          <p:nvPr/>
        </p:nvGrpSpPr>
        <p:grpSpPr>
          <a:xfrm>
            <a:off x="194519" y="5157986"/>
            <a:ext cx="479467" cy="359496"/>
            <a:chOff x="6627863" y="1485900"/>
            <a:chExt cx="596800" cy="596800"/>
          </a:xfrm>
        </p:grpSpPr>
        <p:sp>
          <p:nvSpPr>
            <p:cNvPr id="29" name="Oval 13">
              <a:extLst>
                <a:ext uri="{FF2B5EF4-FFF2-40B4-BE49-F238E27FC236}">
                  <a16:creationId xmlns:a16="http://schemas.microsoft.com/office/drawing/2014/main" id="{63BCF3A5-2C84-4774-8DDF-54B0FB615A1B}"/>
                </a:ext>
              </a:extLst>
            </p:cNvPr>
            <p:cNvSpPr/>
            <p:nvPr/>
          </p:nvSpPr>
          <p:spPr>
            <a:xfrm>
              <a:off x="6627863" y="1485900"/>
              <a:ext cx="596800" cy="596800"/>
            </a:xfrm>
            <a:prstGeom prst="ellipse">
              <a:avLst/>
            </a:prstGeom>
            <a:solidFill>
              <a:srgbClr val="0195B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0" name="Group 28">
              <a:extLst>
                <a:ext uri="{FF2B5EF4-FFF2-40B4-BE49-F238E27FC236}">
                  <a16:creationId xmlns:a16="http://schemas.microsoft.com/office/drawing/2014/main" id="{4D03F730-5277-4CD2-89D0-E4F8F6DD0B23}"/>
                </a:ext>
              </a:extLst>
            </p:cNvPr>
            <p:cNvGrpSpPr/>
            <p:nvPr/>
          </p:nvGrpSpPr>
          <p:grpSpPr>
            <a:xfrm>
              <a:off x="6779865" y="1684912"/>
              <a:ext cx="292796" cy="198778"/>
              <a:chOff x="3416301" y="2947988"/>
              <a:chExt cx="346075" cy="234950"/>
            </a:xfrm>
          </p:grpSpPr>
          <p:sp>
            <p:nvSpPr>
              <p:cNvPr id="31" name="Freeform 36">
                <a:extLst>
                  <a:ext uri="{FF2B5EF4-FFF2-40B4-BE49-F238E27FC236}">
                    <a16:creationId xmlns:a16="http://schemas.microsoft.com/office/drawing/2014/main" id="{F1BE8E6F-D6F0-4522-95A6-CB20B27812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56001" y="2947988"/>
                <a:ext cx="112713" cy="93663"/>
              </a:xfrm>
              <a:custGeom>
                <a:avLst/>
                <a:gdLst>
                  <a:gd name="T0" fmla="*/ 71 w 71"/>
                  <a:gd name="T1" fmla="*/ 14 h 59"/>
                  <a:gd name="T2" fmla="*/ 56 w 71"/>
                  <a:gd name="T3" fmla="*/ 0 h 59"/>
                  <a:gd name="T4" fmla="*/ 0 w 71"/>
                  <a:gd name="T5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1" h="59">
                    <a:moveTo>
                      <a:pt x="71" y="14"/>
                    </a:moveTo>
                    <a:lnTo>
                      <a:pt x="56" y="0"/>
                    </a:lnTo>
                    <a:lnTo>
                      <a:pt x="0" y="59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2" name="Freeform 37">
                <a:extLst>
                  <a:ext uri="{FF2B5EF4-FFF2-40B4-BE49-F238E27FC236}">
                    <a16:creationId xmlns:a16="http://schemas.microsoft.com/office/drawing/2014/main" id="{8CEDE6B0-4A7B-4D70-BBAF-CBBD136ECC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6301" y="3057525"/>
                <a:ext cx="98425" cy="125413"/>
              </a:xfrm>
              <a:custGeom>
                <a:avLst/>
                <a:gdLst>
                  <a:gd name="T0" fmla="*/ 40 w 62"/>
                  <a:gd name="T1" fmla="*/ 12 h 79"/>
                  <a:gd name="T2" fmla="*/ 26 w 62"/>
                  <a:gd name="T3" fmla="*/ 0 h 79"/>
                  <a:gd name="T4" fmla="*/ 0 w 62"/>
                  <a:gd name="T5" fmla="*/ 26 h 79"/>
                  <a:gd name="T6" fmla="*/ 52 w 62"/>
                  <a:gd name="T7" fmla="*/ 79 h 79"/>
                  <a:gd name="T8" fmla="*/ 62 w 62"/>
                  <a:gd name="T9" fmla="*/ 67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" h="79">
                    <a:moveTo>
                      <a:pt x="40" y="12"/>
                    </a:moveTo>
                    <a:lnTo>
                      <a:pt x="26" y="0"/>
                    </a:lnTo>
                    <a:lnTo>
                      <a:pt x="0" y="26"/>
                    </a:lnTo>
                    <a:lnTo>
                      <a:pt x="52" y="79"/>
                    </a:lnTo>
                    <a:lnTo>
                      <a:pt x="62" y="67"/>
                    </a:lnTo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  <p:sp>
            <p:nvSpPr>
              <p:cNvPr id="33" name="Freeform 38">
                <a:extLst>
                  <a:ext uri="{FF2B5EF4-FFF2-40B4-BE49-F238E27FC236}">
                    <a16:creationId xmlns:a16="http://schemas.microsoft.com/office/drawing/2014/main" id="{81DE2649-360C-4482-9D17-474C2C9A65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0913" y="2947988"/>
                <a:ext cx="271463" cy="234950"/>
              </a:xfrm>
              <a:custGeom>
                <a:avLst/>
                <a:gdLst>
                  <a:gd name="T0" fmla="*/ 145 w 171"/>
                  <a:gd name="T1" fmla="*/ 0 h 148"/>
                  <a:gd name="T2" fmla="*/ 52 w 171"/>
                  <a:gd name="T3" fmla="*/ 95 h 148"/>
                  <a:gd name="T4" fmla="*/ 26 w 171"/>
                  <a:gd name="T5" fmla="*/ 69 h 148"/>
                  <a:gd name="T6" fmla="*/ 0 w 171"/>
                  <a:gd name="T7" fmla="*/ 95 h 148"/>
                  <a:gd name="T8" fmla="*/ 52 w 171"/>
                  <a:gd name="T9" fmla="*/ 148 h 148"/>
                  <a:gd name="T10" fmla="*/ 171 w 171"/>
                  <a:gd name="T11" fmla="*/ 26 h 148"/>
                  <a:gd name="T12" fmla="*/ 145 w 171"/>
                  <a:gd name="T13" fmla="*/ 0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1" h="148">
                    <a:moveTo>
                      <a:pt x="145" y="0"/>
                    </a:moveTo>
                    <a:lnTo>
                      <a:pt x="52" y="95"/>
                    </a:lnTo>
                    <a:lnTo>
                      <a:pt x="26" y="69"/>
                    </a:lnTo>
                    <a:lnTo>
                      <a:pt x="0" y="95"/>
                    </a:lnTo>
                    <a:lnTo>
                      <a:pt x="52" y="148"/>
                    </a:lnTo>
                    <a:lnTo>
                      <a:pt x="171" y="26"/>
                    </a:lnTo>
                    <a:lnTo>
                      <a:pt x="145" y="0"/>
                    </a:lnTo>
                    <a:close/>
                  </a:path>
                </a:pathLst>
              </a:custGeom>
              <a:noFill/>
              <a:ln w="13970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/>
              </a:p>
            </p:txBody>
          </p:sp>
        </p:grpSp>
      </p:grpSp>
      <p:pic>
        <p:nvPicPr>
          <p:cNvPr id="34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1423" y="1053530"/>
            <a:ext cx="2738550" cy="4791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9777" y="404758"/>
            <a:ext cx="11478573" cy="1143265"/>
          </a:xfrm>
        </p:spPr>
        <p:txBody>
          <a:bodyPr>
            <a:noAutofit/>
          </a:bodyPr>
          <a:lstStyle/>
          <a:p>
            <a:pPr algn="l"/>
            <a:br>
              <a:rPr lang="ru-RU" sz="33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</a:br>
            <a:r>
              <a:rPr lang="ru-RU" sz="33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НКТ  руководителей организаций образования</a:t>
            </a:r>
            <a:br>
              <a:rPr lang="ru-RU" sz="33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br>
              <a:rPr lang="ru-RU" sz="33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</a:br>
            <a:endParaRPr lang="ru-RU" sz="33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6527" y="1485578"/>
            <a:ext cx="11637141" cy="4527011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en-US" sz="31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31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направлению</a:t>
            </a:r>
            <a:r>
              <a:rPr lang="en-US" sz="31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en-US" sz="31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Знание</a:t>
            </a:r>
            <a:r>
              <a:rPr lang="en-US" sz="31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законодательства</a:t>
            </a:r>
            <a:r>
              <a:rPr lang="en-US" sz="31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":</a:t>
            </a:r>
            <a:endParaRPr lang="ru-RU" sz="31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"руководитель-организатор" – 70%;</a:t>
            </a:r>
          </a:p>
          <a:p>
            <a:pPr>
              <a:buNone/>
            </a:pPr>
            <a:r>
              <a:rPr lang="en-US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"руководитель-менеджер" – 80%;</a:t>
            </a:r>
          </a:p>
          <a:p>
            <a:pPr>
              <a:buNone/>
            </a:pPr>
            <a:r>
              <a:rPr lang="en-US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"руководитель-лидер" – 90 %;</a:t>
            </a:r>
          </a:p>
          <a:p>
            <a:pPr>
              <a:buNone/>
            </a:pPr>
            <a:endParaRPr lang="ru-RU" sz="31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en-US" sz="31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en-US" sz="31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направлению</a:t>
            </a:r>
            <a:r>
              <a:rPr lang="en-US" sz="31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en-US" sz="31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Управленческие</a:t>
            </a:r>
            <a:r>
              <a:rPr lang="en-US" sz="31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компетенции</a:t>
            </a:r>
            <a:r>
              <a:rPr lang="en-US" sz="31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":</a:t>
            </a:r>
            <a:endParaRPr lang="ru-RU" sz="31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     </a:t>
            </a:r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"руководитель-организатор" – 70%;</a:t>
            </a:r>
          </a:p>
          <a:p>
            <a:pPr>
              <a:buNone/>
            </a:pPr>
            <a:r>
              <a:rPr lang="en-US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"руководитель-менеджер" – 80%;</a:t>
            </a:r>
          </a:p>
          <a:p>
            <a:pPr>
              <a:buNone/>
            </a:pPr>
            <a:r>
              <a:rPr lang="en-US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    </a:t>
            </a:r>
            <a:r>
              <a:rPr lang="ru-RU" sz="3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"руководитель-лидер" – 90 %.</a:t>
            </a:r>
          </a:p>
          <a:p>
            <a:endParaRPr lang="ru-RU" sz="3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66527" y="765498"/>
          <a:ext cx="11449270" cy="4669717"/>
        </p:xfrm>
        <a:graphic>
          <a:graphicData uri="http://schemas.openxmlformats.org/drawingml/2006/table">
            <a:tbl>
              <a:tblPr/>
              <a:tblGrid>
                <a:gridCol w="16820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24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55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36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36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5364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382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Категории</a:t>
                      </a: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Блок</a:t>
                      </a: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73150" algn="l"/>
                        </a:tabLst>
                      </a:pPr>
                      <a:r>
                        <a:rPr lang="ru-RU" sz="10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Для педагогов дошкольных организаций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Для педагогов начального обучения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Для педагогов основного среднего и общего среднего образования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Для педагогов дополнительного образования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Для педагогов по физической культуре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4629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Педагог 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Предметные знания</a:t>
                      </a: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50/ Педагогика, методика обучения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Педагогика, методика обучения</a:t>
                      </a: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30/ Основы психологии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802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Педагог-модератор</a:t>
                      </a:r>
                      <a:r>
                        <a:rPr lang="ru-RU" sz="1000" b="1" kern="1200">
                          <a:solidFill>
                            <a:schemeClr val="tx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Предметные знания</a:t>
                      </a: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33" marR="6533" marT="66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33" marR="6533" marT="66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60/ Педагогика, методика обучения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Педагогика, методика обучения</a:t>
                      </a: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33" marR="6533" marT="66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33" marR="6533" marT="66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40/ Основы психологии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602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Педагог-эксперт</a:t>
                      </a:r>
                      <a:r>
                        <a:rPr lang="ru-RU" sz="1000" b="1" kern="1200">
                          <a:solidFill>
                            <a:schemeClr val="tx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Предметные знания</a:t>
                      </a: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33" marR="6533" marT="66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33" marR="6533" marT="66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70/ Педагогика, методика обучения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Педагогика, методика обучения</a:t>
                      </a: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33" marR="6533" marT="66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33" marR="6533" marT="66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50/ Основы психологии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277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Педагог-исследователь</a:t>
                      </a:r>
                      <a:r>
                        <a:rPr lang="ru-RU" sz="1000" b="1" kern="1200">
                          <a:solidFill>
                            <a:schemeClr val="tx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Предметные знания</a:t>
                      </a: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33" marR="6533" marT="66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33" marR="6533" marT="66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80/ Педагогика, методика обучения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91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Педагогика, методика обучения</a:t>
                      </a: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33" marR="6533" marT="66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33" marR="6533" marT="66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60/ Основы психологии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602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i="1" kern="12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Педагог-мастер</a:t>
                      </a:r>
                      <a:r>
                        <a:rPr lang="ru-RU" sz="1000" b="1" kern="1200">
                          <a:solidFill>
                            <a:schemeClr val="tx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Предметные знания 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33" marR="6533" marT="66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33" marR="6533" marT="66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</a:t>
                      </a:r>
                      <a:endParaRPr lang="ru-RU" sz="1000" b="1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90/ Педагогика, методика обучения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7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Педагогика, методика обучения</a:t>
                      </a:r>
                      <a:r>
                        <a:rPr lang="ru-RU" sz="1000" b="1" kern="1200" dirty="0">
                          <a:solidFill>
                            <a:schemeClr val="tx2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8104" marR="48104" marT="5343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33" marR="6533" marT="66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33" marR="6533" marT="668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70/ Основы психологии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</a:t>
                      </a:r>
                      <a:endParaRPr lang="ru-RU" sz="1000" b="1" dirty="0">
                        <a:solidFill>
                          <a:schemeClr val="tx2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130623" y="-98598"/>
            <a:ext cx="12103645" cy="617791"/>
          </a:xfrm>
          <a:prstGeom prst="rect">
            <a:avLst/>
          </a:prstGeom>
        </p:spPr>
        <p:txBody>
          <a:bodyPr wrap="square" lIns="108896" tIns="54448" rIns="108896" bIns="54448">
            <a:spAutoFit/>
          </a:bodyPr>
          <a:lstStyle/>
          <a:p>
            <a:r>
              <a:rPr lang="ru-RU" sz="33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Положительный результат тестирования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38535" y="5518026"/>
            <a:ext cx="11305256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chemeClr val="tx2"/>
                </a:solidFill>
                <a:cs typeface="Aharoni" pitchFamily="2" charset="-79"/>
              </a:rPr>
              <a:t>Тесты Первого Президента Республики Казахстан – </a:t>
            </a:r>
            <a:r>
              <a:rPr lang="ru-RU" b="1" dirty="0" err="1">
                <a:solidFill>
                  <a:schemeClr val="tx2"/>
                </a:solidFill>
                <a:cs typeface="Aharoni" pitchFamily="2" charset="-79"/>
              </a:rPr>
              <a:t>Елбасы</a:t>
            </a:r>
            <a:r>
              <a:rPr lang="ru-RU" b="1" dirty="0">
                <a:solidFill>
                  <a:schemeClr val="tx2"/>
                </a:solidFill>
                <a:cs typeface="Aharoni" pitchFamily="2" charset="-79"/>
              </a:rPr>
              <a:t> по выбору в соответствии с Правилами проведения тестов Первого Президента Республики Казахстан – </a:t>
            </a:r>
            <a:r>
              <a:rPr lang="ru-RU" b="1" dirty="0" err="1">
                <a:solidFill>
                  <a:schemeClr val="tx2"/>
                </a:solidFill>
                <a:cs typeface="Aharoni" pitchFamily="2" charset="-79"/>
              </a:rPr>
              <a:t>Елбасы</a:t>
            </a:r>
            <a:r>
              <a:rPr lang="ru-RU" b="1" dirty="0">
                <a:solidFill>
                  <a:schemeClr val="tx2"/>
                </a:solidFill>
                <a:cs typeface="Aharoni" pitchFamily="2" charset="-79"/>
              </a:rPr>
              <a:t>, утвержденными приказом </a:t>
            </a:r>
            <a:r>
              <a:rPr lang="ru-RU" b="1" dirty="0" err="1">
                <a:solidFill>
                  <a:schemeClr val="tx2"/>
                </a:solidFill>
                <a:cs typeface="Aharoni" pitchFamily="2" charset="-79"/>
              </a:rPr>
              <a:t>соотвествующего</a:t>
            </a:r>
            <a:r>
              <a:rPr lang="ru-RU" b="1" dirty="0">
                <a:solidFill>
                  <a:schemeClr val="tx2"/>
                </a:solidFill>
                <a:cs typeface="Aharoni" pitchFamily="2" charset="-79"/>
              </a:rPr>
              <a:t> уполномоченного органа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 rot="16200000">
            <a:off x="9070932" y="2543339"/>
            <a:ext cx="5258456" cy="487934"/>
          </a:xfrm>
        </p:spPr>
        <p:txBody>
          <a:bodyPr/>
          <a:lstStyle/>
          <a:p>
            <a:pPr algn="ctr"/>
            <a:r>
              <a:rPr lang="kk-KZ" sz="2900" b="1" dirty="0">
                <a:solidFill>
                  <a:schemeClr val="bg1"/>
                </a:solidFill>
              </a:rPr>
              <a:t>Национальное   квалификационное  тестирование</a:t>
            </a:r>
            <a:endParaRPr lang="ru-RU" sz="2900" dirty="0">
              <a:solidFill>
                <a:schemeClr val="bg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381642" y="5650268"/>
            <a:ext cx="731901" cy="396332"/>
          </a:xfrm>
        </p:spPr>
        <p:txBody>
          <a:bodyPr/>
          <a:lstStyle/>
          <a:p>
            <a:r>
              <a:rPr lang="ru-RU" b="1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3697658" y="1600571"/>
            <a:ext cx="7890774" cy="4527011"/>
          </a:xfrm>
        </p:spPr>
        <p:txBody>
          <a:bodyPr/>
          <a:lstStyle/>
          <a:p>
            <a:r>
              <a:rPr lang="ru-RU" dirty="0"/>
              <a:t>    </a:t>
            </a:r>
            <a:r>
              <a:rPr lang="ru-RU" dirty="0">
                <a:solidFill>
                  <a:schemeClr val="tx2"/>
                </a:solidFill>
              </a:rPr>
              <a:t>В</a:t>
            </a:r>
            <a:r>
              <a:rPr lang="ru-RU" sz="29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ремя - 30 минут</a:t>
            </a:r>
          </a:p>
          <a:p>
            <a:r>
              <a:rPr lang="ru-RU" sz="29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     Количество слов – 250-300 слов</a:t>
            </a:r>
          </a:p>
          <a:p>
            <a:pPr>
              <a:buNone/>
            </a:pPr>
            <a:endParaRPr lang="ru-RU" sz="29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29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29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   Написанное эссе отображается в личном кабинете педагога по ссылке </a:t>
            </a:r>
            <a:r>
              <a:rPr lang="ru-RU" sz="29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ngt.testcenter.kz</a:t>
            </a:r>
            <a:r>
              <a:rPr lang="ru-RU" sz="29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3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Порядок написания эссе</a:t>
            </a:r>
            <a:endParaRPr lang="ru-RU" sz="33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474" y="1413103"/>
            <a:ext cx="3746662" cy="47914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426142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1235</TotalTime>
  <Words>1268</Words>
  <Application>Microsoft Office PowerPoint</Application>
  <PresentationFormat>Произвольный</PresentationFormat>
  <Paragraphs>298</Paragraphs>
  <Slides>20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PowerPoint</vt:lpstr>
      <vt:lpstr>Презентация PowerPoint</vt:lpstr>
      <vt:lpstr>Квалификационные категории </vt:lpstr>
      <vt:lpstr>Этапы аттестации </vt:lpstr>
      <vt:lpstr>Национальный квалификационный тест</vt:lpstr>
      <vt:lpstr>Тестовые задания НКТ: </vt:lpstr>
      <vt:lpstr> НКТ  руководителей организаций образования  </vt:lpstr>
      <vt:lpstr>Презентация PowerPoint</vt:lpstr>
      <vt:lpstr>Порядок написания эссе</vt:lpstr>
      <vt:lpstr>Перечень документов необходимых для оказания государственной услуги                             приложение 7</vt:lpstr>
      <vt:lpstr>                                                                                                                         Приложение 9 к Правилам и условиям проведения аттестации педагогов   </vt:lpstr>
      <vt:lpstr>Порядок присвоения (подтверждения) квалификационных категорий педагогам </vt:lpstr>
      <vt:lpstr> Экспертный         совет</vt:lpstr>
      <vt:lpstr>Презентация PowerPoint</vt:lpstr>
      <vt:lpstr>Презентация PowerPoint</vt:lpstr>
      <vt:lpstr>Педагоги сдают НКТ :</vt:lpstr>
      <vt:lpstr>Педагоги предпенсионного, пенсионного возраста</vt:lpstr>
      <vt:lpstr>Категория распространяется</vt:lpstr>
      <vt:lpstr>Презентация PowerPoint</vt:lpstr>
      <vt:lpstr>Спасибо  за 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comp</dc:creator>
  <cp:lastModifiedBy>Неизвестный пользователь</cp:lastModifiedBy>
  <cp:revision>44</cp:revision>
  <dcterms:created xsi:type="dcterms:W3CDTF">2021-12-28T05:48:45Z</dcterms:created>
  <dcterms:modified xsi:type="dcterms:W3CDTF">2022-02-09T08:52:41Z</dcterms:modified>
</cp:coreProperties>
</file>