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2">
  <p:sldMasterIdLst>
    <p:sldMasterId id="2147483728" r:id="rId1"/>
  </p:sldMasterIdLst>
  <p:notesMasterIdLst>
    <p:notesMasterId r:id="rId56"/>
  </p:notesMasterIdLst>
  <p:sldIdLst>
    <p:sldId id="257" r:id="rId2"/>
    <p:sldId id="337" r:id="rId3"/>
    <p:sldId id="336" r:id="rId4"/>
    <p:sldId id="258" r:id="rId5"/>
    <p:sldId id="314" r:id="rId6"/>
    <p:sldId id="316" r:id="rId7"/>
    <p:sldId id="317" r:id="rId8"/>
    <p:sldId id="259" r:id="rId9"/>
    <p:sldId id="260" r:id="rId10"/>
    <p:sldId id="315" r:id="rId11"/>
    <p:sldId id="256" r:id="rId12"/>
    <p:sldId id="275" r:id="rId13"/>
    <p:sldId id="262" r:id="rId14"/>
    <p:sldId id="274" r:id="rId15"/>
    <p:sldId id="306" r:id="rId16"/>
    <p:sldId id="321" r:id="rId17"/>
    <p:sldId id="322" r:id="rId18"/>
    <p:sldId id="277" r:id="rId19"/>
    <p:sldId id="278" r:id="rId20"/>
    <p:sldId id="279" r:id="rId21"/>
    <p:sldId id="267" r:id="rId22"/>
    <p:sldId id="268" r:id="rId23"/>
    <p:sldId id="281" r:id="rId24"/>
    <p:sldId id="273" r:id="rId25"/>
    <p:sldId id="282" r:id="rId26"/>
    <p:sldId id="286" r:id="rId27"/>
    <p:sldId id="283" r:id="rId28"/>
    <p:sldId id="284" r:id="rId29"/>
    <p:sldId id="318" r:id="rId30"/>
    <p:sldId id="307" r:id="rId31"/>
    <p:sldId id="308" r:id="rId32"/>
    <p:sldId id="319" r:id="rId33"/>
    <p:sldId id="290" r:id="rId34"/>
    <p:sldId id="291" r:id="rId35"/>
    <p:sldId id="296" r:id="rId36"/>
    <p:sldId id="309" r:id="rId37"/>
    <p:sldId id="295" r:id="rId38"/>
    <p:sldId id="297" r:id="rId39"/>
    <p:sldId id="300" r:id="rId40"/>
    <p:sldId id="310" r:id="rId41"/>
    <p:sldId id="311" r:id="rId42"/>
    <p:sldId id="312" r:id="rId43"/>
    <p:sldId id="325" r:id="rId44"/>
    <p:sldId id="327" r:id="rId45"/>
    <p:sldId id="326" r:id="rId46"/>
    <p:sldId id="328" r:id="rId47"/>
    <p:sldId id="329" r:id="rId48"/>
    <p:sldId id="330" r:id="rId49"/>
    <p:sldId id="323" r:id="rId50"/>
    <p:sldId id="324" r:id="rId51"/>
    <p:sldId id="332" r:id="rId52"/>
    <p:sldId id="331" r:id="rId53"/>
    <p:sldId id="333" r:id="rId54"/>
    <p:sldId id="334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slide" Target="slides/slide49.xml" /><Relationship Id="rId55" Type="http://schemas.openxmlformats.org/officeDocument/2006/relationships/slide" Target="slides/slide54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59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54" Type="http://schemas.openxmlformats.org/officeDocument/2006/relationships/slide" Target="slides/slide53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slide" Target="slides/slide52.xml" /><Relationship Id="rId58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slide" Target="slides/slide48.xml" /><Relationship Id="rId57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slide" Target="slides/slide51.xml" /><Relationship Id="rId6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56" Type="http://schemas.openxmlformats.org/officeDocument/2006/relationships/notesMaster" Target="notesMasters/notesMaster1.xml" /><Relationship Id="rId8" Type="http://schemas.openxmlformats.org/officeDocument/2006/relationships/slide" Target="slides/slide7.xml" /><Relationship Id="rId51" Type="http://schemas.openxmlformats.org/officeDocument/2006/relationships/slide" Target="slides/slide50.xml" /><Relationship Id="rId3" Type="http://schemas.openxmlformats.org/officeDocument/2006/relationships/slide" Target="slides/slide2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0990D8-B6E8-4A64-A635-EBAF1708F791}" type="doc">
      <dgm:prSet loTypeId="urn:microsoft.com/office/officeart/2005/8/layout/target1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98672E-1178-49B1-8847-6CC0A286C7B6}">
      <dgm:prSet custT="1"/>
      <dgm:spPr/>
      <dgm:t>
        <a:bodyPr/>
        <a:lstStyle/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обеспечения доступности качественного образования </a:t>
          </a:r>
        </a:p>
      </dgm:t>
    </dgm:pt>
    <dgm:pt modelId="{305E842A-8E61-405D-A337-A286EAACFF0D}" type="parTrans" cxnId="{D236D36F-19B8-4F85-AC5C-312FEA567A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351CCBCF-B11F-4E10-B26E-F19600CC5F61}" type="sibTrans" cxnId="{D236D36F-19B8-4F85-AC5C-312FEA567A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338068A-0FF7-4DD4-839E-8789DCD7752B}">
      <dgm:prSet custT="1"/>
      <dgm:spPr/>
      <dgm:t>
        <a:bodyPr/>
        <a:lstStyle/>
        <a:p>
          <a:pPr algn="ctr" rtl="0"/>
          <a:r>
            <a:rPr lang="ru-RU" sz="1400" b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algn="ctr" rtl="0"/>
          <a:r>
            <a:rPr lang="ru-RU" sz="1400" b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обеспечения качества образования 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1245A06-E4A0-41F7-98DC-F9F170FA3F44}" type="parTrans" cxnId="{9B83BE9D-B1AC-47EC-B858-FCCA19F2453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67500701-2585-47C7-A85A-A6AC4EA489D2}" type="sibTrans" cxnId="{9B83BE9D-B1AC-47EC-B858-FCCA19F2453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2EA35129-22B1-40D0-9C4B-5BAA10925278}">
      <dgm:prSet custT="1"/>
      <dgm:spPr/>
      <dgm:t>
        <a:bodyPr/>
        <a:lstStyle/>
        <a:p>
          <a:pPr algn="ctr" rtl="0"/>
          <a:r>
            <a:rPr lang="ru-RU" sz="1400" b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algn="ctr" rtl="0"/>
          <a:r>
            <a:rPr lang="ru-RU" sz="1400" b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развития кадрового потенциала, инновационной деятельности 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05F2A449-9923-4ED6-91F4-04EF8957E322}" type="parTrans" cxnId="{44140CC5-AFC1-430B-8E24-C55662813AC1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70862D6E-5369-41A7-938D-AE66F3C65E08}" type="sibTrans" cxnId="{44140CC5-AFC1-430B-8E24-C55662813AC1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EDE169C-D54E-49A2-9E2B-C94024927F7E}">
      <dgm:prSet custT="1"/>
      <dgm:spPr/>
      <dgm:t>
        <a:bodyPr/>
        <a:lstStyle/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материально — технического обеспечения</a:t>
          </a:r>
          <a:endParaRPr lang="ru-RU" sz="14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8A5AFF14-86F0-4BBE-9F13-136EB35E4AA4}" type="parTrans" cxnId="{705971BC-09AC-4935-B74B-85CE59DFAAC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EEA5A53E-04FE-45C7-BA0E-478266E8619A}" type="sibTrans" cxnId="{705971BC-09AC-4935-B74B-85CE59DFAAC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5F3C308-06BA-4AB9-A770-567885AE4A10}">
      <dgm:prSet custT="1"/>
      <dgm:spPr/>
      <dgm:t>
        <a:bodyPr/>
        <a:lstStyle/>
        <a:p>
          <a:pPr rtl="0"/>
          <a:r>
            <a:rPr lang="ru-RU" sz="1400" b="1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Показатели снижения баллов </a:t>
          </a:r>
          <a:endParaRPr lang="ru-RU" sz="14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939242B4-1488-4368-B3D9-98A89A5A493A}" type="parTrans" cxnId="{DF0D5B1D-1117-41FF-9F30-E18B7DEB62DF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7B3EC877-F16F-4292-913F-EDE9572EB4D3}" type="sibTrans" cxnId="{DF0D5B1D-1117-41FF-9F30-E18B7DEB62DF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79C62545-3B22-4EF5-8A9D-6996D0813531}">
      <dgm:prSet/>
      <dgm:spPr/>
      <dgm:t>
        <a:bodyPr/>
        <a:lstStyle/>
        <a:p>
          <a:endParaRPr lang="ru-RU"/>
        </a:p>
      </dgm:t>
    </dgm:pt>
    <dgm:pt modelId="{84E5175D-E92D-45EB-89D7-392C46D83FD3}" type="parTrans" cxnId="{7DC6A4C0-CDAE-4EAF-9151-A66BB4B56503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D21B9370-BE41-4B75-85C5-8FA1CB00E195}" type="sibTrans" cxnId="{7DC6A4C0-CDAE-4EAF-9151-A66BB4B56503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9B195653-F89A-4462-AD24-F200B7DEDDF1}">
      <dgm:prSet/>
      <dgm:spPr/>
      <dgm:t>
        <a:bodyPr/>
        <a:lstStyle/>
        <a:p>
          <a:endParaRPr lang="ru-RU"/>
        </a:p>
      </dgm:t>
    </dgm:pt>
    <dgm:pt modelId="{CDBB412B-ECC9-4A67-9E41-5AB6D476DA3B}" type="parTrans" cxnId="{06941FCD-65C0-47A0-AD10-E53276045E7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EC373CED-3B59-4516-B31B-9DE258A3C3B6}" type="sibTrans" cxnId="{06941FCD-65C0-47A0-AD10-E53276045E7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F4C2ECD-B46C-4F2C-A1F8-59A4E13658A2}">
      <dgm:prSet/>
      <dgm:spPr/>
      <dgm:t>
        <a:bodyPr/>
        <a:lstStyle/>
        <a:p>
          <a:endParaRPr lang="ru-RU"/>
        </a:p>
      </dgm:t>
    </dgm:pt>
    <dgm:pt modelId="{D0185827-4896-4A40-A2C8-8213617967C9}" type="parTrans" cxnId="{A2C68CAF-54D0-4489-BAC4-F1C3DD282CE8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CA60F475-1BC2-4745-AB90-A79B82E42576}" type="sibTrans" cxnId="{A2C68CAF-54D0-4489-BAC4-F1C3DD282CE8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6894496-96EE-487D-BBE8-EF15D95698B7}">
      <dgm:prSet/>
      <dgm:spPr/>
      <dgm:t>
        <a:bodyPr/>
        <a:lstStyle/>
        <a:p>
          <a:endParaRPr lang="ru-RU"/>
        </a:p>
      </dgm:t>
    </dgm:pt>
    <dgm:pt modelId="{776F3410-3D40-4D7B-B25F-92F8E7797BA3}" type="parTrans" cxnId="{8BF1F355-ED5E-4068-B234-B6D50CF1D2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0D8441E6-40B6-4E8D-9F08-655F958B0D94}" type="sibTrans" cxnId="{8BF1F355-ED5E-4068-B234-B6D50CF1D2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1863DE57-CF71-48D9-9DE8-5F8D124633B5}">
      <dgm:prSet/>
      <dgm:spPr/>
      <dgm:t>
        <a:bodyPr/>
        <a:lstStyle/>
        <a:p>
          <a:endParaRPr lang="ru-RU"/>
        </a:p>
      </dgm:t>
    </dgm:pt>
    <dgm:pt modelId="{251DC709-BC0C-4AB1-9DB3-AD4A0651A7D4}" type="parTrans" cxnId="{2E267086-903B-451C-B011-11C172FA40B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5FE11487-37AF-46A4-9E75-67FFF7E0ECE1}" type="sibTrans" cxnId="{2E267086-903B-451C-B011-11C172FA40B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B77B04F3-16C7-4208-A44A-C4A0AC73A361}">
      <dgm:prSet/>
      <dgm:spPr/>
      <dgm:t>
        <a:bodyPr/>
        <a:lstStyle/>
        <a:p>
          <a:endParaRPr lang="ru-RU"/>
        </a:p>
      </dgm:t>
    </dgm:pt>
    <dgm:pt modelId="{203B6907-5EB7-4F21-89E9-E92D01A2D4B7}" type="parTrans" cxnId="{AC34BDF8-DF56-4114-AA4B-5C29CB670AA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BCDA7300-92DA-4C2F-87F3-AED920F3B931}" type="sibTrans" cxnId="{AC34BDF8-DF56-4114-AA4B-5C29CB670AA9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6DA66B5E-0CEA-4FCD-8A41-92EF96CF1C3F}">
      <dgm:prSet/>
      <dgm:spPr/>
      <dgm:t>
        <a:bodyPr/>
        <a:lstStyle/>
        <a:p>
          <a:endParaRPr lang="ru-RU"/>
        </a:p>
      </dgm:t>
    </dgm:pt>
    <dgm:pt modelId="{6CFB9383-7E96-4B2A-8FC1-3AA3D3959BD4}" type="parTrans" cxnId="{1A88908B-2798-4588-9871-EEB2E686E17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1DAEA672-AC04-45A4-9ADA-57BDBA5B5EB6}" type="sibTrans" cxnId="{1A88908B-2798-4588-9871-EEB2E686E17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9660F356-E8F1-4275-BF72-54DDC2DAD23A}">
      <dgm:prSet/>
      <dgm:spPr/>
      <dgm:t>
        <a:bodyPr/>
        <a:lstStyle/>
        <a:p>
          <a:endParaRPr lang="ru-RU"/>
        </a:p>
      </dgm:t>
    </dgm:pt>
    <dgm:pt modelId="{36DF9E02-2228-4672-9B58-DD8EE1DA5E45}" type="parTrans" cxnId="{B0AFE478-65DD-42CD-AE94-2D1A5D32DFF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45397F35-5D01-4C9D-856E-2F19854B6020}" type="sibTrans" cxnId="{B0AFE478-65DD-42CD-AE94-2D1A5D32DFF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14BE0D16-20D3-47DC-82EE-4304853DCA6B}">
      <dgm:prSet/>
      <dgm:spPr/>
      <dgm:t>
        <a:bodyPr/>
        <a:lstStyle/>
        <a:p>
          <a:endParaRPr lang="ru-RU"/>
        </a:p>
      </dgm:t>
    </dgm:pt>
    <dgm:pt modelId="{B204D395-1362-46CD-9413-EB807BACBF8A}" type="parTrans" cxnId="{3E05A14A-0ACC-4A1D-92F6-053C542E724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9B429039-89C9-40D2-B667-8140A42A5941}" type="sibTrans" cxnId="{3E05A14A-0ACC-4A1D-92F6-053C542E724D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DA978175-BB0F-4B9E-BA87-6594B8E37A0E}" type="pres">
      <dgm:prSet presAssocID="{7D0990D8-B6E8-4A64-A635-EBAF1708F791}" presName="composite" presStyleCnt="0">
        <dgm:presLayoutVars>
          <dgm:chMax val="5"/>
          <dgm:dir/>
          <dgm:resizeHandles val="exact"/>
        </dgm:presLayoutVars>
      </dgm:prSet>
      <dgm:spPr/>
    </dgm:pt>
    <dgm:pt modelId="{46915711-42D3-4F8E-B3DA-F285094285D3}" type="pres">
      <dgm:prSet presAssocID="{D798672E-1178-49B1-8847-6CC0A286C7B6}" presName="circle1" presStyleLbl="lnNode1" presStyleIdx="0" presStyleCnt="5" custLinFactX="-91547" custLinFactNeighborX="-100000" custLinFactNeighborY="-28111"/>
      <dgm:spPr/>
    </dgm:pt>
    <dgm:pt modelId="{B182186C-150B-40D1-B30B-37C47425B81E}" type="pres">
      <dgm:prSet presAssocID="{D798672E-1178-49B1-8847-6CC0A286C7B6}" presName="text1" presStyleLbl="revTx" presStyleIdx="0" presStyleCnt="5" custScaleX="233360" custScaleY="141365" custLinFactNeighborX="22799" custLinFactNeighborY="-34733">
        <dgm:presLayoutVars>
          <dgm:bulletEnabled val="1"/>
        </dgm:presLayoutVars>
      </dgm:prSet>
      <dgm:spPr/>
    </dgm:pt>
    <dgm:pt modelId="{6E02F57C-4BAC-43DD-A120-3A71959510D9}" type="pres">
      <dgm:prSet presAssocID="{D798672E-1178-49B1-8847-6CC0A286C7B6}" presName="line1" presStyleLbl="callout" presStyleIdx="0" presStyleCnt="10"/>
      <dgm:spPr/>
    </dgm:pt>
    <dgm:pt modelId="{18833F81-A48D-4817-A8F1-4B30A3A653D6}" type="pres">
      <dgm:prSet presAssocID="{D798672E-1178-49B1-8847-6CC0A286C7B6}" presName="d1" presStyleLbl="callout" presStyleIdx="1" presStyleCnt="10"/>
      <dgm:spPr/>
    </dgm:pt>
    <dgm:pt modelId="{5BA1415B-0A30-4B3D-8F4B-DE8B788815FD}" type="pres">
      <dgm:prSet presAssocID="{F338068A-0FF7-4DD4-839E-8789DCD7752B}" presName="circle2" presStyleLbl="lnNode1" presStyleIdx="1" presStyleCnt="5" custLinFactNeighborX="-66376" custLinFactNeighborY="-8743"/>
      <dgm:spPr/>
    </dgm:pt>
    <dgm:pt modelId="{AC7D750E-B373-40A6-BF93-B0C9CD378C2E}" type="pres">
      <dgm:prSet presAssocID="{F338068A-0FF7-4DD4-839E-8789DCD7752B}" presName="text2" presStyleLbl="revTx" presStyleIdx="1" presStyleCnt="5" custScaleX="170371" custScaleY="81214" custLinFactNeighborX="35749" custLinFactNeighborY="-23687">
        <dgm:presLayoutVars>
          <dgm:bulletEnabled val="1"/>
        </dgm:presLayoutVars>
      </dgm:prSet>
      <dgm:spPr/>
    </dgm:pt>
    <dgm:pt modelId="{5C253328-4F22-495A-8D37-1D81511776CA}" type="pres">
      <dgm:prSet presAssocID="{F338068A-0FF7-4DD4-839E-8789DCD7752B}" presName="line2" presStyleLbl="callout" presStyleIdx="2" presStyleCnt="10"/>
      <dgm:spPr/>
    </dgm:pt>
    <dgm:pt modelId="{E8635EC3-9F13-44C0-B414-F245ADB8CF46}" type="pres">
      <dgm:prSet presAssocID="{F338068A-0FF7-4DD4-839E-8789DCD7752B}" presName="d2" presStyleLbl="callout" presStyleIdx="3" presStyleCnt="10"/>
      <dgm:spPr/>
    </dgm:pt>
    <dgm:pt modelId="{D37B54CB-BA14-4ED6-887D-3751DBDE1B68}" type="pres">
      <dgm:prSet presAssocID="{2EA35129-22B1-40D0-9C4B-5BAA10925278}" presName="circle3" presStyleLbl="lnNode1" presStyleIdx="2" presStyleCnt="5" custLinFactNeighborX="-42717" custLinFactNeighborY="-4327"/>
      <dgm:spPr/>
    </dgm:pt>
    <dgm:pt modelId="{8F660CD9-2211-41C3-B73E-0D4A93295B83}" type="pres">
      <dgm:prSet presAssocID="{2EA35129-22B1-40D0-9C4B-5BAA10925278}" presName="text3" presStyleLbl="revTx" presStyleIdx="2" presStyleCnt="5" custScaleX="185025" custScaleY="130320" custLinFactNeighborX="43076" custLinFactNeighborY="-20953">
        <dgm:presLayoutVars>
          <dgm:bulletEnabled val="1"/>
        </dgm:presLayoutVars>
      </dgm:prSet>
      <dgm:spPr/>
    </dgm:pt>
    <dgm:pt modelId="{7CBE8325-F75E-400B-AE86-5901A76EE27A}" type="pres">
      <dgm:prSet presAssocID="{2EA35129-22B1-40D0-9C4B-5BAA10925278}" presName="line3" presStyleLbl="callout" presStyleIdx="4" presStyleCnt="10"/>
      <dgm:spPr/>
    </dgm:pt>
    <dgm:pt modelId="{B6F3F16A-E616-4C0D-A8DC-BD4140BD5CFC}" type="pres">
      <dgm:prSet presAssocID="{2EA35129-22B1-40D0-9C4B-5BAA10925278}" presName="d3" presStyleLbl="callout" presStyleIdx="5" presStyleCnt="10"/>
      <dgm:spPr/>
    </dgm:pt>
    <dgm:pt modelId="{3B597012-3A26-48EF-A341-E003452F5C82}" type="pres">
      <dgm:prSet presAssocID="{FEDE169C-D54E-49A2-9E2B-C94024927F7E}" presName="circle4" presStyleLbl="lnNode1" presStyleIdx="3" presStyleCnt="5" custLinFactNeighborX="-29871" custLinFactNeighborY="-2446"/>
      <dgm:spPr/>
    </dgm:pt>
    <dgm:pt modelId="{212AC122-B39F-40F4-BC58-E00BCFC51CD1}" type="pres">
      <dgm:prSet presAssocID="{FEDE169C-D54E-49A2-9E2B-C94024927F7E}" presName="text4" presStyleLbl="revTx" presStyleIdx="3" presStyleCnt="5" custScaleX="171475" custScaleY="130356" custLinFactNeighborX="45269" custLinFactNeighborY="11962">
        <dgm:presLayoutVars>
          <dgm:bulletEnabled val="1"/>
        </dgm:presLayoutVars>
      </dgm:prSet>
      <dgm:spPr/>
    </dgm:pt>
    <dgm:pt modelId="{7B58AAB0-0F37-4248-999E-ECFAA9ADC096}" type="pres">
      <dgm:prSet presAssocID="{FEDE169C-D54E-49A2-9E2B-C94024927F7E}" presName="line4" presStyleLbl="callout" presStyleIdx="6" presStyleCnt="10"/>
      <dgm:spPr/>
    </dgm:pt>
    <dgm:pt modelId="{549BDECE-0A99-4513-AB7D-40BF6B2C0558}" type="pres">
      <dgm:prSet presAssocID="{FEDE169C-D54E-49A2-9E2B-C94024927F7E}" presName="d4" presStyleLbl="callout" presStyleIdx="7" presStyleCnt="10"/>
      <dgm:spPr/>
    </dgm:pt>
    <dgm:pt modelId="{D6F59A7F-368D-4B76-9F6F-638D0C103ADF}" type="pres">
      <dgm:prSet presAssocID="{F5F3C308-06BA-4AB9-A770-567885AE4A10}" presName="circle5" presStyleLbl="lnNode1" presStyleIdx="4" presStyleCnt="5" custScaleX="107767" custScaleY="103536" custLinFactNeighborX="-24855" custLinFactNeighborY="-3522"/>
      <dgm:spPr/>
    </dgm:pt>
    <dgm:pt modelId="{70E9F225-69CC-491D-82AA-106A46134978}" type="pres">
      <dgm:prSet presAssocID="{F5F3C308-06BA-4AB9-A770-567885AE4A10}" presName="text5" presStyleLbl="revTx" presStyleIdx="4" presStyleCnt="5" custScaleX="165602" custScaleY="57793" custLinFactNeighborX="42333" custLinFactNeighborY="11598">
        <dgm:presLayoutVars>
          <dgm:bulletEnabled val="1"/>
        </dgm:presLayoutVars>
      </dgm:prSet>
      <dgm:spPr/>
    </dgm:pt>
    <dgm:pt modelId="{97D6D669-F05E-41BB-AC93-A684BD035F68}" type="pres">
      <dgm:prSet presAssocID="{F5F3C308-06BA-4AB9-A770-567885AE4A10}" presName="line5" presStyleLbl="callout" presStyleIdx="8" presStyleCnt="10"/>
      <dgm:spPr/>
    </dgm:pt>
    <dgm:pt modelId="{DFB25E5D-49ED-4A11-B1C8-C6383FD5973A}" type="pres">
      <dgm:prSet presAssocID="{F5F3C308-06BA-4AB9-A770-567885AE4A10}" presName="d5" presStyleLbl="callout" presStyleIdx="9" presStyleCnt="10"/>
      <dgm:spPr/>
    </dgm:pt>
  </dgm:ptLst>
  <dgm:cxnLst>
    <dgm:cxn modelId="{D7B32B01-0B5D-4DD4-9CE4-4A239CB91973}" type="presOf" srcId="{F338068A-0FF7-4DD4-839E-8789DCD7752B}" destId="{AC7D750E-B373-40A6-BF93-B0C9CD378C2E}" srcOrd="0" destOrd="0" presId="urn:microsoft.com/office/officeart/2005/8/layout/target1"/>
    <dgm:cxn modelId="{611FF411-F7AB-4777-BD72-58C155782F46}" type="presOf" srcId="{7D0990D8-B6E8-4A64-A635-EBAF1708F791}" destId="{DA978175-BB0F-4B9E-BA87-6594B8E37A0E}" srcOrd="0" destOrd="0" presId="urn:microsoft.com/office/officeart/2005/8/layout/target1"/>
    <dgm:cxn modelId="{DF0D5B1D-1117-41FF-9F30-E18B7DEB62DF}" srcId="{7D0990D8-B6E8-4A64-A635-EBAF1708F791}" destId="{F5F3C308-06BA-4AB9-A770-567885AE4A10}" srcOrd="4" destOrd="0" parTransId="{939242B4-1488-4368-B3D9-98A89A5A493A}" sibTransId="{7B3EC877-F16F-4292-913F-EDE9572EB4D3}"/>
    <dgm:cxn modelId="{30A3AF21-2ADC-467C-9ADF-BAACC3594505}" type="presOf" srcId="{F5F3C308-06BA-4AB9-A770-567885AE4A10}" destId="{70E9F225-69CC-491D-82AA-106A46134978}" srcOrd="0" destOrd="0" presId="urn:microsoft.com/office/officeart/2005/8/layout/target1"/>
    <dgm:cxn modelId="{3E05A14A-0ACC-4A1D-92F6-053C542E724D}" srcId="{7D0990D8-B6E8-4A64-A635-EBAF1708F791}" destId="{14BE0D16-20D3-47DC-82EE-4304853DCA6B}" srcOrd="13" destOrd="0" parTransId="{B204D395-1362-46CD-9413-EB807BACBF8A}" sibTransId="{9B429039-89C9-40D2-B667-8140A42A5941}"/>
    <dgm:cxn modelId="{D236D36F-19B8-4F85-AC5C-312FEA567A72}" srcId="{7D0990D8-B6E8-4A64-A635-EBAF1708F791}" destId="{D798672E-1178-49B1-8847-6CC0A286C7B6}" srcOrd="0" destOrd="0" parTransId="{305E842A-8E61-405D-A337-A286EAACFF0D}" sibTransId="{351CCBCF-B11F-4E10-B26E-F19600CC5F61}"/>
    <dgm:cxn modelId="{8BF1F355-ED5E-4068-B234-B6D50CF1D272}" srcId="{7D0990D8-B6E8-4A64-A635-EBAF1708F791}" destId="{F6894496-96EE-487D-BBE8-EF15D95698B7}" srcOrd="8" destOrd="0" parTransId="{776F3410-3D40-4D7B-B25F-92F8E7797BA3}" sibTransId="{0D8441E6-40B6-4E8D-9F08-655F958B0D94}"/>
    <dgm:cxn modelId="{B0AFE478-65DD-42CD-AE94-2D1A5D32DFF2}" srcId="{7D0990D8-B6E8-4A64-A635-EBAF1708F791}" destId="{9660F356-E8F1-4275-BF72-54DDC2DAD23A}" srcOrd="12" destOrd="0" parTransId="{36DF9E02-2228-4672-9B58-DD8EE1DA5E45}" sibTransId="{45397F35-5D01-4C9D-856E-2F19854B6020}"/>
    <dgm:cxn modelId="{1951F77E-4397-415A-9FF1-7E23CC91E3AD}" type="presOf" srcId="{FEDE169C-D54E-49A2-9E2B-C94024927F7E}" destId="{212AC122-B39F-40F4-BC58-E00BCFC51CD1}" srcOrd="0" destOrd="0" presId="urn:microsoft.com/office/officeart/2005/8/layout/target1"/>
    <dgm:cxn modelId="{2E267086-903B-451C-B011-11C172FA40B9}" srcId="{7D0990D8-B6E8-4A64-A635-EBAF1708F791}" destId="{1863DE57-CF71-48D9-9DE8-5F8D124633B5}" srcOrd="9" destOrd="0" parTransId="{251DC709-BC0C-4AB1-9DB3-AD4A0651A7D4}" sibTransId="{5FE11487-37AF-46A4-9E75-67FFF7E0ECE1}"/>
    <dgm:cxn modelId="{1A88908B-2798-4588-9871-EEB2E686E17E}" srcId="{7D0990D8-B6E8-4A64-A635-EBAF1708F791}" destId="{6DA66B5E-0CEA-4FCD-8A41-92EF96CF1C3F}" srcOrd="11" destOrd="0" parTransId="{6CFB9383-7E96-4B2A-8FC1-3AA3D3959BD4}" sibTransId="{1DAEA672-AC04-45A4-9ADA-57BDBA5B5EB6}"/>
    <dgm:cxn modelId="{9B83BE9D-B1AC-47EC-B858-FCCA19F2453E}" srcId="{7D0990D8-B6E8-4A64-A635-EBAF1708F791}" destId="{F338068A-0FF7-4DD4-839E-8789DCD7752B}" srcOrd="1" destOrd="0" parTransId="{41245A06-E4A0-41F7-98DC-F9F170FA3F44}" sibTransId="{67500701-2585-47C7-A85A-A6AC4EA489D2}"/>
    <dgm:cxn modelId="{A2C68CAF-54D0-4489-BAC4-F1C3DD282CE8}" srcId="{7D0990D8-B6E8-4A64-A635-EBAF1708F791}" destId="{FF4C2ECD-B46C-4F2C-A1F8-59A4E13658A2}" srcOrd="7" destOrd="0" parTransId="{D0185827-4896-4A40-A2C8-8213617967C9}" sibTransId="{CA60F475-1BC2-4745-AB90-A79B82E42576}"/>
    <dgm:cxn modelId="{705971BC-09AC-4935-B74B-85CE59DFAAC2}" srcId="{7D0990D8-B6E8-4A64-A635-EBAF1708F791}" destId="{FEDE169C-D54E-49A2-9E2B-C94024927F7E}" srcOrd="3" destOrd="0" parTransId="{8A5AFF14-86F0-4BBE-9F13-136EB35E4AA4}" sibTransId="{EEA5A53E-04FE-45C7-BA0E-478266E8619A}"/>
    <dgm:cxn modelId="{7DC6A4C0-CDAE-4EAF-9151-A66BB4B56503}" srcId="{7D0990D8-B6E8-4A64-A635-EBAF1708F791}" destId="{79C62545-3B22-4EF5-8A9D-6996D0813531}" srcOrd="5" destOrd="0" parTransId="{84E5175D-E92D-45EB-89D7-392C46D83FD3}" sibTransId="{D21B9370-BE41-4B75-85C5-8FA1CB00E195}"/>
    <dgm:cxn modelId="{44140CC5-AFC1-430B-8E24-C55662813AC1}" srcId="{7D0990D8-B6E8-4A64-A635-EBAF1708F791}" destId="{2EA35129-22B1-40D0-9C4B-5BAA10925278}" srcOrd="2" destOrd="0" parTransId="{05F2A449-9923-4ED6-91F4-04EF8957E322}" sibTransId="{70862D6E-5369-41A7-938D-AE66F3C65E08}"/>
    <dgm:cxn modelId="{06941FCD-65C0-47A0-AD10-E53276045E7D}" srcId="{7D0990D8-B6E8-4A64-A635-EBAF1708F791}" destId="{9B195653-F89A-4462-AD24-F200B7DEDDF1}" srcOrd="6" destOrd="0" parTransId="{CDBB412B-ECC9-4A67-9E41-5AB6D476DA3B}" sibTransId="{EC373CED-3B59-4516-B31B-9DE258A3C3B6}"/>
    <dgm:cxn modelId="{7A0689D0-8A9B-4FAB-B58F-F3E976322359}" type="presOf" srcId="{D798672E-1178-49B1-8847-6CC0A286C7B6}" destId="{B182186C-150B-40D1-B30B-37C47425B81E}" srcOrd="0" destOrd="0" presId="urn:microsoft.com/office/officeart/2005/8/layout/target1"/>
    <dgm:cxn modelId="{AC34BDF8-DF56-4114-AA4B-5C29CB670AA9}" srcId="{7D0990D8-B6E8-4A64-A635-EBAF1708F791}" destId="{B77B04F3-16C7-4208-A44A-C4A0AC73A361}" srcOrd="10" destOrd="0" parTransId="{203B6907-5EB7-4F21-89E9-E92D01A2D4B7}" sibTransId="{BCDA7300-92DA-4C2F-87F3-AED920F3B931}"/>
    <dgm:cxn modelId="{B0C71AFE-9AD2-44EC-8E6C-3EA5E048049A}" type="presOf" srcId="{2EA35129-22B1-40D0-9C4B-5BAA10925278}" destId="{8F660CD9-2211-41C3-B73E-0D4A93295B83}" srcOrd="0" destOrd="0" presId="urn:microsoft.com/office/officeart/2005/8/layout/target1"/>
    <dgm:cxn modelId="{3200A366-30B8-4F28-9746-5DF42C5FF6C5}" type="presParOf" srcId="{DA978175-BB0F-4B9E-BA87-6594B8E37A0E}" destId="{46915711-42D3-4F8E-B3DA-F285094285D3}" srcOrd="0" destOrd="0" presId="urn:microsoft.com/office/officeart/2005/8/layout/target1"/>
    <dgm:cxn modelId="{14644393-DB45-4D5D-A4E3-720BC0413B0A}" type="presParOf" srcId="{DA978175-BB0F-4B9E-BA87-6594B8E37A0E}" destId="{B182186C-150B-40D1-B30B-37C47425B81E}" srcOrd="1" destOrd="0" presId="urn:microsoft.com/office/officeart/2005/8/layout/target1"/>
    <dgm:cxn modelId="{AA2D94B2-4194-4F86-A121-CFC3554450AF}" type="presParOf" srcId="{DA978175-BB0F-4B9E-BA87-6594B8E37A0E}" destId="{6E02F57C-4BAC-43DD-A120-3A71959510D9}" srcOrd="2" destOrd="0" presId="urn:microsoft.com/office/officeart/2005/8/layout/target1"/>
    <dgm:cxn modelId="{A9284DB0-66EF-487E-A073-828FEB3EA781}" type="presParOf" srcId="{DA978175-BB0F-4B9E-BA87-6594B8E37A0E}" destId="{18833F81-A48D-4817-A8F1-4B30A3A653D6}" srcOrd="3" destOrd="0" presId="urn:microsoft.com/office/officeart/2005/8/layout/target1"/>
    <dgm:cxn modelId="{FEB3866E-C75C-4125-9CCC-2BE2B26B0415}" type="presParOf" srcId="{DA978175-BB0F-4B9E-BA87-6594B8E37A0E}" destId="{5BA1415B-0A30-4B3D-8F4B-DE8B788815FD}" srcOrd="4" destOrd="0" presId="urn:microsoft.com/office/officeart/2005/8/layout/target1"/>
    <dgm:cxn modelId="{80C88F22-A95F-44FE-AA28-C89DC7379439}" type="presParOf" srcId="{DA978175-BB0F-4B9E-BA87-6594B8E37A0E}" destId="{AC7D750E-B373-40A6-BF93-B0C9CD378C2E}" srcOrd="5" destOrd="0" presId="urn:microsoft.com/office/officeart/2005/8/layout/target1"/>
    <dgm:cxn modelId="{BAA928F7-A660-4925-A4D9-219B58F5039E}" type="presParOf" srcId="{DA978175-BB0F-4B9E-BA87-6594B8E37A0E}" destId="{5C253328-4F22-495A-8D37-1D81511776CA}" srcOrd="6" destOrd="0" presId="urn:microsoft.com/office/officeart/2005/8/layout/target1"/>
    <dgm:cxn modelId="{63A453E6-90E2-4569-8D16-949A322A8765}" type="presParOf" srcId="{DA978175-BB0F-4B9E-BA87-6594B8E37A0E}" destId="{E8635EC3-9F13-44C0-B414-F245ADB8CF46}" srcOrd="7" destOrd="0" presId="urn:microsoft.com/office/officeart/2005/8/layout/target1"/>
    <dgm:cxn modelId="{40FCA56B-7A53-436B-893F-0D9888EF3BF9}" type="presParOf" srcId="{DA978175-BB0F-4B9E-BA87-6594B8E37A0E}" destId="{D37B54CB-BA14-4ED6-887D-3751DBDE1B68}" srcOrd="8" destOrd="0" presId="urn:microsoft.com/office/officeart/2005/8/layout/target1"/>
    <dgm:cxn modelId="{6D98A245-793B-4C6A-A300-3E32AE46DA8E}" type="presParOf" srcId="{DA978175-BB0F-4B9E-BA87-6594B8E37A0E}" destId="{8F660CD9-2211-41C3-B73E-0D4A93295B83}" srcOrd="9" destOrd="0" presId="urn:microsoft.com/office/officeart/2005/8/layout/target1"/>
    <dgm:cxn modelId="{8DBF87C8-2C6D-4B5C-A273-BA50B9D0B61F}" type="presParOf" srcId="{DA978175-BB0F-4B9E-BA87-6594B8E37A0E}" destId="{7CBE8325-F75E-400B-AE86-5901A76EE27A}" srcOrd="10" destOrd="0" presId="urn:microsoft.com/office/officeart/2005/8/layout/target1"/>
    <dgm:cxn modelId="{E19E0FDE-4D32-4283-889B-B7F2A2AF9C2E}" type="presParOf" srcId="{DA978175-BB0F-4B9E-BA87-6594B8E37A0E}" destId="{B6F3F16A-E616-4C0D-A8DC-BD4140BD5CFC}" srcOrd="11" destOrd="0" presId="urn:microsoft.com/office/officeart/2005/8/layout/target1"/>
    <dgm:cxn modelId="{79186148-59B7-43B5-9574-0CFAB99F03EA}" type="presParOf" srcId="{DA978175-BB0F-4B9E-BA87-6594B8E37A0E}" destId="{3B597012-3A26-48EF-A341-E003452F5C82}" srcOrd="12" destOrd="0" presId="urn:microsoft.com/office/officeart/2005/8/layout/target1"/>
    <dgm:cxn modelId="{372DB1AB-6012-4D8A-A8D1-F78B9ED0CA44}" type="presParOf" srcId="{DA978175-BB0F-4B9E-BA87-6594B8E37A0E}" destId="{212AC122-B39F-40F4-BC58-E00BCFC51CD1}" srcOrd="13" destOrd="0" presId="urn:microsoft.com/office/officeart/2005/8/layout/target1"/>
    <dgm:cxn modelId="{4BC491E1-E4FD-40C6-A78A-5C972332CBA6}" type="presParOf" srcId="{DA978175-BB0F-4B9E-BA87-6594B8E37A0E}" destId="{7B58AAB0-0F37-4248-999E-ECFAA9ADC096}" srcOrd="14" destOrd="0" presId="urn:microsoft.com/office/officeart/2005/8/layout/target1"/>
    <dgm:cxn modelId="{BE885B4F-4FE9-4F5E-9A14-854B554850C9}" type="presParOf" srcId="{DA978175-BB0F-4B9E-BA87-6594B8E37A0E}" destId="{549BDECE-0A99-4513-AB7D-40BF6B2C0558}" srcOrd="15" destOrd="0" presId="urn:microsoft.com/office/officeart/2005/8/layout/target1"/>
    <dgm:cxn modelId="{C7DF5FE3-79B3-4F80-8D84-E8F8D39A4E10}" type="presParOf" srcId="{DA978175-BB0F-4B9E-BA87-6594B8E37A0E}" destId="{D6F59A7F-368D-4B76-9F6F-638D0C103ADF}" srcOrd="16" destOrd="0" presId="urn:microsoft.com/office/officeart/2005/8/layout/target1"/>
    <dgm:cxn modelId="{5E2282AD-9CD1-411D-9E94-0F8B86CC3ED8}" type="presParOf" srcId="{DA978175-BB0F-4B9E-BA87-6594B8E37A0E}" destId="{70E9F225-69CC-491D-82AA-106A46134978}" srcOrd="17" destOrd="0" presId="urn:microsoft.com/office/officeart/2005/8/layout/target1"/>
    <dgm:cxn modelId="{4B7DA2F3-FE84-47E0-AC04-D57E467F1E8F}" type="presParOf" srcId="{DA978175-BB0F-4B9E-BA87-6594B8E37A0E}" destId="{97D6D669-F05E-41BB-AC93-A684BD035F68}" srcOrd="18" destOrd="0" presId="urn:microsoft.com/office/officeart/2005/8/layout/target1"/>
    <dgm:cxn modelId="{73ED0AA9-E29E-4A83-91D2-75A210743602}" type="presParOf" srcId="{DA978175-BB0F-4B9E-BA87-6594B8E37A0E}" destId="{DFB25E5D-49ED-4A11-B1C8-C6383FD5973A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0990D8-B6E8-4A64-A635-EBAF1708F791}" type="doc">
      <dgm:prSet loTypeId="urn:microsoft.com/office/officeart/2005/8/layout/target1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98672E-1178-49B1-8847-6CC0A286C7B6}">
      <dgm:prSet custT="1"/>
      <dgm:spPr/>
      <dgm:t>
        <a:bodyPr/>
        <a:lstStyle/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обеспечения открытости организации образования </a:t>
          </a:r>
        </a:p>
      </dgm:t>
    </dgm:pt>
    <dgm:pt modelId="{305E842A-8E61-405D-A337-A286EAACFF0D}" type="parTrans" cxnId="{D236D36F-19B8-4F85-AC5C-312FEA567A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351CCBCF-B11F-4E10-B26E-F19600CC5F61}" type="sibTrans" cxnId="{D236D36F-19B8-4F85-AC5C-312FEA567A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338068A-0FF7-4DD4-839E-8789DCD7752B}">
      <dgm:prSet custT="1"/>
      <dgm:spPr/>
      <dgm:t>
        <a:bodyPr/>
        <a:lstStyle/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обеспечения качества образования </a:t>
          </a:r>
        </a:p>
      </dgm:t>
    </dgm:pt>
    <dgm:pt modelId="{41245A06-E4A0-41F7-98DC-F9F170FA3F44}" type="parTrans" cxnId="{9B83BE9D-B1AC-47EC-B858-FCCA19F2453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67500701-2585-47C7-A85A-A6AC4EA489D2}" type="sibTrans" cxnId="{9B83BE9D-B1AC-47EC-B858-FCCA19F2453E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2EA35129-22B1-40D0-9C4B-5BAA10925278}">
      <dgm:prSet custT="1"/>
      <dgm:spPr/>
      <dgm:t>
        <a:bodyPr/>
        <a:lstStyle/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algn="ctr" rtl="0"/>
          <a:r>
            <a: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развития кадрового потенциала, инновационной деятельности </a:t>
          </a:r>
        </a:p>
      </dgm:t>
    </dgm:pt>
    <dgm:pt modelId="{05F2A449-9923-4ED6-91F4-04EF8957E322}" type="parTrans" cxnId="{44140CC5-AFC1-430B-8E24-C55662813AC1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70862D6E-5369-41A7-938D-AE66F3C65E08}" type="sibTrans" cxnId="{44140CC5-AFC1-430B-8E24-C55662813AC1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F6894496-96EE-487D-BBE8-EF15D95698B7}">
      <dgm:prSet/>
      <dgm:spPr/>
      <dgm:t>
        <a:bodyPr/>
        <a:lstStyle/>
        <a:p>
          <a:endParaRPr lang="ru-RU" dirty="0">
            <a:solidFill>
              <a:srgbClr val="002060"/>
            </a:solidFill>
          </a:endParaRPr>
        </a:p>
      </dgm:t>
    </dgm:pt>
    <dgm:pt modelId="{776F3410-3D40-4D7B-B25F-92F8E7797BA3}" type="parTrans" cxnId="{8BF1F355-ED5E-4068-B234-B6D50CF1D2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0D8441E6-40B6-4E8D-9F08-655F958B0D94}" type="sibTrans" cxnId="{8BF1F355-ED5E-4068-B234-B6D50CF1D272}">
      <dgm:prSet/>
      <dgm:spPr/>
      <dgm:t>
        <a:bodyPr/>
        <a:lstStyle/>
        <a:p>
          <a:endParaRPr lang="ru-RU">
            <a:solidFill>
              <a:srgbClr val="002060"/>
            </a:solidFill>
          </a:endParaRPr>
        </a:p>
      </dgm:t>
    </dgm:pt>
    <dgm:pt modelId="{DA978175-BB0F-4B9E-BA87-6594B8E37A0E}" type="pres">
      <dgm:prSet presAssocID="{7D0990D8-B6E8-4A64-A635-EBAF1708F791}" presName="composite" presStyleCnt="0">
        <dgm:presLayoutVars>
          <dgm:chMax val="5"/>
          <dgm:dir/>
          <dgm:resizeHandles val="exact"/>
        </dgm:presLayoutVars>
      </dgm:prSet>
      <dgm:spPr/>
    </dgm:pt>
    <dgm:pt modelId="{46915711-42D3-4F8E-B3DA-F285094285D3}" type="pres">
      <dgm:prSet presAssocID="{D798672E-1178-49B1-8847-6CC0A286C7B6}" presName="circle1" presStyleLbl="lnNode1" presStyleIdx="0" presStyleCnt="4" custLinFactX="-91547" custLinFactNeighborX="-100000" custLinFactNeighborY="-28111"/>
      <dgm:spPr/>
    </dgm:pt>
    <dgm:pt modelId="{B182186C-150B-40D1-B30B-37C47425B81E}" type="pres">
      <dgm:prSet presAssocID="{D798672E-1178-49B1-8847-6CC0A286C7B6}" presName="text1" presStyleLbl="revTx" presStyleIdx="0" presStyleCnt="4" custScaleX="233360" custScaleY="141365" custLinFactNeighborX="22799" custLinFactNeighborY="-34733">
        <dgm:presLayoutVars>
          <dgm:bulletEnabled val="1"/>
        </dgm:presLayoutVars>
      </dgm:prSet>
      <dgm:spPr/>
    </dgm:pt>
    <dgm:pt modelId="{6E02F57C-4BAC-43DD-A120-3A71959510D9}" type="pres">
      <dgm:prSet presAssocID="{D798672E-1178-49B1-8847-6CC0A286C7B6}" presName="line1" presStyleLbl="callout" presStyleIdx="0" presStyleCnt="8"/>
      <dgm:spPr/>
    </dgm:pt>
    <dgm:pt modelId="{18833F81-A48D-4817-A8F1-4B30A3A653D6}" type="pres">
      <dgm:prSet presAssocID="{D798672E-1178-49B1-8847-6CC0A286C7B6}" presName="d1" presStyleLbl="callout" presStyleIdx="1" presStyleCnt="8"/>
      <dgm:spPr/>
    </dgm:pt>
    <dgm:pt modelId="{5BA1415B-0A30-4B3D-8F4B-DE8B788815FD}" type="pres">
      <dgm:prSet presAssocID="{F338068A-0FF7-4DD4-839E-8789DCD7752B}" presName="circle2" presStyleLbl="lnNode1" presStyleIdx="1" presStyleCnt="4" custLinFactNeighborX="-66376" custLinFactNeighborY="-8743"/>
      <dgm:spPr/>
    </dgm:pt>
    <dgm:pt modelId="{AC7D750E-B373-40A6-BF93-B0C9CD378C2E}" type="pres">
      <dgm:prSet presAssocID="{F338068A-0FF7-4DD4-839E-8789DCD7752B}" presName="text2" presStyleLbl="revTx" presStyleIdx="1" presStyleCnt="4" custScaleX="170371" custScaleY="81214" custLinFactNeighborX="35749" custLinFactNeighborY="-23687">
        <dgm:presLayoutVars>
          <dgm:bulletEnabled val="1"/>
        </dgm:presLayoutVars>
      </dgm:prSet>
      <dgm:spPr/>
    </dgm:pt>
    <dgm:pt modelId="{5C253328-4F22-495A-8D37-1D81511776CA}" type="pres">
      <dgm:prSet presAssocID="{F338068A-0FF7-4DD4-839E-8789DCD7752B}" presName="line2" presStyleLbl="callout" presStyleIdx="2" presStyleCnt="8"/>
      <dgm:spPr/>
    </dgm:pt>
    <dgm:pt modelId="{E8635EC3-9F13-44C0-B414-F245ADB8CF46}" type="pres">
      <dgm:prSet presAssocID="{F338068A-0FF7-4DD4-839E-8789DCD7752B}" presName="d2" presStyleLbl="callout" presStyleIdx="3" presStyleCnt="8"/>
      <dgm:spPr/>
    </dgm:pt>
    <dgm:pt modelId="{D37B54CB-BA14-4ED6-887D-3751DBDE1B68}" type="pres">
      <dgm:prSet presAssocID="{2EA35129-22B1-40D0-9C4B-5BAA10925278}" presName="circle3" presStyleLbl="lnNode1" presStyleIdx="2" presStyleCnt="4" custLinFactNeighborX="-42717" custLinFactNeighborY="-4327"/>
      <dgm:spPr/>
    </dgm:pt>
    <dgm:pt modelId="{8F660CD9-2211-41C3-B73E-0D4A93295B83}" type="pres">
      <dgm:prSet presAssocID="{2EA35129-22B1-40D0-9C4B-5BAA10925278}" presName="text3" presStyleLbl="revTx" presStyleIdx="2" presStyleCnt="4" custScaleX="185025" custScaleY="130320" custLinFactNeighborX="43076" custLinFactNeighborY="-20953">
        <dgm:presLayoutVars>
          <dgm:bulletEnabled val="1"/>
        </dgm:presLayoutVars>
      </dgm:prSet>
      <dgm:spPr/>
    </dgm:pt>
    <dgm:pt modelId="{7CBE8325-F75E-400B-AE86-5901A76EE27A}" type="pres">
      <dgm:prSet presAssocID="{2EA35129-22B1-40D0-9C4B-5BAA10925278}" presName="line3" presStyleLbl="callout" presStyleIdx="4" presStyleCnt="8"/>
      <dgm:spPr/>
    </dgm:pt>
    <dgm:pt modelId="{B6F3F16A-E616-4C0D-A8DC-BD4140BD5CFC}" type="pres">
      <dgm:prSet presAssocID="{2EA35129-22B1-40D0-9C4B-5BAA10925278}" presName="d3" presStyleLbl="callout" presStyleIdx="5" presStyleCnt="8"/>
      <dgm:spPr/>
    </dgm:pt>
    <dgm:pt modelId="{DCCB3EC3-A9B2-4F0C-A5ED-3A9465774525}" type="pres">
      <dgm:prSet presAssocID="{F6894496-96EE-487D-BBE8-EF15D95698B7}" presName="circle4" presStyleLbl="lnNode1" presStyleIdx="3" presStyleCnt="4"/>
      <dgm:spPr/>
    </dgm:pt>
    <dgm:pt modelId="{2B325205-11F5-489B-AC0A-3ED456BAFF6C}" type="pres">
      <dgm:prSet presAssocID="{F6894496-96EE-487D-BBE8-EF15D95698B7}" presName="text4" presStyleLbl="revTx" presStyleIdx="3" presStyleCnt="4">
        <dgm:presLayoutVars>
          <dgm:bulletEnabled val="1"/>
        </dgm:presLayoutVars>
      </dgm:prSet>
      <dgm:spPr/>
    </dgm:pt>
    <dgm:pt modelId="{15537AF1-41B7-4785-AB88-007659F98211}" type="pres">
      <dgm:prSet presAssocID="{F6894496-96EE-487D-BBE8-EF15D95698B7}" presName="line4" presStyleLbl="callout" presStyleIdx="6" presStyleCnt="8"/>
      <dgm:spPr/>
    </dgm:pt>
    <dgm:pt modelId="{3DD9644D-57B0-46DC-AD04-BA9552FBF30F}" type="pres">
      <dgm:prSet presAssocID="{F6894496-96EE-487D-BBE8-EF15D95698B7}" presName="d4" presStyleLbl="callout" presStyleIdx="7" presStyleCnt="8"/>
      <dgm:spPr/>
    </dgm:pt>
  </dgm:ptLst>
  <dgm:cxnLst>
    <dgm:cxn modelId="{CB44252D-C4B7-49E2-9AA2-767844C18ACF}" type="presOf" srcId="{7D0990D8-B6E8-4A64-A635-EBAF1708F791}" destId="{DA978175-BB0F-4B9E-BA87-6594B8E37A0E}" srcOrd="0" destOrd="0" presId="urn:microsoft.com/office/officeart/2005/8/layout/target1"/>
    <dgm:cxn modelId="{20267747-7E7E-4D9B-9292-D4CD6E6A89CB}" type="presOf" srcId="{F6894496-96EE-487D-BBE8-EF15D95698B7}" destId="{2B325205-11F5-489B-AC0A-3ED456BAFF6C}" srcOrd="0" destOrd="0" presId="urn:microsoft.com/office/officeart/2005/8/layout/target1"/>
    <dgm:cxn modelId="{D236D36F-19B8-4F85-AC5C-312FEA567A72}" srcId="{7D0990D8-B6E8-4A64-A635-EBAF1708F791}" destId="{D798672E-1178-49B1-8847-6CC0A286C7B6}" srcOrd="0" destOrd="0" parTransId="{305E842A-8E61-405D-A337-A286EAACFF0D}" sibTransId="{351CCBCF-B11F-4E10-B26E-F19600CC5F61}"/>
    <dgm:cxn modelId="{8BF1F355-ED5E-4068-B234-B6D50CF1D272}" srcId="{7D0990D8-B6E8-4A64-A635-EBAF1708F791}" destId="{F6894496-96EE-487D-BBE8-EF15D95698B7}" srcOrd="3" destOrd="0" parTransId="{776F3410-3D40-4D7B-B25F-92F8E7797BA3}" sibTransId="{0D8441E6-40B6-4E8D-9F08-655F958B0D94}"/>
    <dgm:cxn modelId="{9B83BE9D-B1AC-47EC-B858-FCCA19F2453E}" srcId="{7D0990D8-B6E8-4A64-A635-EBAF1708F791}" destId="{F338068A-0FF7-4DD4-839E-8789DCD7752B}" srcOrd="1" destOrd="0" parTransId="{41245A06-E4A0-41F7-98DC-F9F170FA3F44}" sibTransId="{67500701-2585-47C7-A85A-A6AC4EA489D2}"/>
    <dgm:cxn modelId="{8E8782A5-CBB8-40AC-975C-065005E35D3C}" type="presOf" srcId="{D798672E-1178-49B1-8847-6CC0A286C7B6}" destId="{B182186C-150B-40D1-B30B-37C47425B81E}" srcOrd="0" destOrd="0" presId="urn:microsoft.com/office/officeart/2005/8/layout/target1"/>
    <dgm:cxn modelId="{44140CC5-AFC1-430B-8E24-C55662813AC1}" srcId="{7D0990D8-B6E8-4A64-A635-EBAF1708F791}" destId="{2EA35129-22B1-40D0-9C4B-5BAA10925278}" srcOrd="2" destOrd="0" parTransId="{05F2A449-9923-4ED6-91F4-04EF8957E322}" sibTransId="{70862D6E-5369-41A7-938D-AE66F3C65E08}"/>
    <dgm:cxn modelId="{62119EC5-76B1-4D0D-9D1F-26A6180029D7}" type="presOf" srcId="{F338068A-0FF7-4DD4-839E-8789DCD7752B}" destId="{AC7D750E-B373-40A6-BF93-B0C9CD378C2E}" srcOrd="0" destOrd="0" presId="urn:microsoft.com/office/officeart/2005/8/layout/target1"/>
    <dgm:cxn modelId="{B7A16AD5-A273-4CCE-ADD0-CFDB65B59A78}" type="presOf" srcId="{2EA35129-22B1-40D0-9C4B-5BAA10925278}" destId="{8F660CD9-2211-41C3-B73E-0D4A93295B83}" srcOrd="0" destOrd="0" presId="urn:microsoft.com/office/officeart/2005/8/layout/target1"/>
    <dgm:cxn modelId="{8D200A8B-A60B-4110-9C48-4730FC3B4346}" type="presParOf" srcId="{DA978175-BB0F-4B9E-BA87-6594B8E37A0E}" destId="{46915711-42D3-4F8E-B3DA-F285094285D3}" srcOrd="0" destOrd="0" presId="urn:microsoft.com/office/officeart/2005/8/layout/target1"/>
    <dgm:cxn modelId="{1FE459A2-9EBF-4406-8A61-0FEA46992992}" type="presParOf" srcId="{DA978175-BB0F-4B9E-BA87-6594B8E37A0E}" destId="{B182186C-150B-40D1-B30B-37C47425B81E}" srcOrd="1" destOrd="0" presId="urn:microsoft.com/office/officeart/2005/8/layout/target1"/>
    <dgm:cxn modelId="{9F056E0B-EA6D-4202-8C53-1CB7761F014A}" type="presParOf" srcId="{DA978175-BB0F-4B9E-BA87-6594B8E37A0E}" destId="{6E02F57C-4BAC-43DD-A120-3A71959510D9}" srcOrd="2" destOrd="0" presId="urn:microsoft.com/office/officeart/2005/8/layout/target1"/>
    <dgm:cxn modelId="{BAA1C41B-4A8D-4453-AC0D-1E86803297F5}" type="presParOf" srcId="{DA978175-BB0F-4B9E-BA87-6594B8E37A0E}" destId="{18833F81-A48D-4817-A8F1-4B30A3A653D6}" srcOrd="3" destOrd="0" presId="urn:microsoft.com/office/officeart/2005/8/layout/target1"/>
    <dgm:cxn modelId="{52F4651F-B3E4-42EE-A3D1-280B1D0EB09F}" type="presParOf" srcId="{DA978175-BB0F-4B9E-BA87-6594B8E37A0E}" destId="{5BA1415B-0A30-4B3D-8F4B-DE8B788815FD}" srcOrd="4" destOrd="0" presId="urn:microsoft.com/office/officeart/2005/8/layout/target1"/>
    <dgm:cxn modelId="{304E25B3-A34B-4BA1-AF61-E396746C1D0F}" type="presParOf" srcId="{DA978175-BB0F-4B9E-BA87-6594B8E37A0E}" destId="{AC7D750E-B373-40A6-BF93-B0C9CD378C2E}" srcOrd="5" destOrd="0" presId="urn:microsoft.com/office/officeart/2005/8/layout/target1"/>
    <dgm:cxn modelId="{43B0CCA4-AD4D-49A2-80A6-A97E8D13D3FB}" type="presParOf" srcId="{DA978175-BB0F-4B9E-BA87-6594B8E37A0E}" destId="{5C253328-4F22-495A-8D37-1D81511776CA}" srcOrd="6" destOrd="0" presId="urn:microsoft.com/office/officeart/2005/8/layout/target1"/>
    <dgm:cxn modelId="{C7BF524C-406B-4707-A9ED-DB8788D81876}" type="presParOf" srcId="{DA978175-BB0F-4B9E-BA87-6594B8E37A0E}" destId="{E8635EC3-9F13-44C0-B414-F245ADB8CF46}" srcOrd="7" destOrd="0" presId="urn:microsoft.com/office/officeart/2005/8/layout/target1"/>
    <dgm:cxn modelId="{4135B012-52CF-4F36-B82C-4D1392062ABE}" type="presParOf" srcId="{DA978175-BB0F-4B9E-BA87-6594B8E37A0E}" destId="{D37B54CB-BA14-4ED6-887D-3751DBDE1B68}" srcOrd="8" destOrd="0" presId="urn:microsoft.com/office/officeart/2005/8/layout/target1"/>
    <dgm:cxn modelId="{AF5E9F13-4371-47B4-B0D3-94FBBC8590B8}" type="presParOf" srcId="{DA978175-BB0F-4B9E-BA87-6594B8E37A0E}" destId="{8F660CD9-2211-41C3-B73E-0D4A93295B83}" srcOrd="9" destOrd="0" presId="urn:microsoft.com/office/officeart/2005/8/layout/target1"/>
    <dgm:cxn modelId="{CE00C638-098F-4452-AB51-12CCCEB87A36}" type="presParOf" srcId="{DA978175-BB0F-4B9E-BA87-6594B8E37A0E}" destId="{7CBE8325-F75E-400B-AE86-5901A76EE27A}" srcOrd="10" destOrd="0" presId="urn:microsoft.com/office/officeart/2005/8/layout/target1"/>
    <dgm:cxn modelId="{338BB19A-5234-4530-AE9A-28862D837901}" type="presParOf" srcId="{DA978175-BB0F-4B9E-BA87-6594B8E37A0E}" destId="{B6F3F16A-E616-4C0D-A8DC-BD4140BD5CFC}" srcOrd="11" destOrd="0" presId="urn:microsoft.com/office/officeart/2005/8/layout/target1"/>
    <dgm:cxn modelId="{E99FFCE6-7FA2-40F4-8CE4-F262B05061FE}" type="presParOf" srcId="{DA978175-BB0F-4B9E-BA87-6594B8E37A0E}" destId="{DCCB3EC3-A9B2-4F0C-A5ED-3A9465774525}" srcOrd="12" destOrd="0" presId="urn:microsoft.com/office/officeart/2005/8/layout/target1"/>
    <dgm:cxn modelId="{0A4AB961-636B-4886-847A-44893EFD939E}" type="presParOf" srcId="{DA978175-BB0F-4B9E-BA87-6594B8E37A0E}" destId="{2B325205-11F5-489B-AC0A-3ED456BAFF6C}" srcOrd="13" destOrd="0" presId="urn:microsoft.com/office/officeart/2005/8/layout/target1"/>
    <dgm:cxn modelId="{9EE7A8A3-DCD3-4CDE-AFE4-439E5BA8F326}" type="presParOf" srcId="{DA978175-BB0F-4B9E-BA87-6594B8E37A0E}" destId="{15537AF1-41B7-4785-AB88-007659F98211}" srcOrd="14" destOrd="0" presId="urn:microsoft.com/office/officeart/2005/8/layout/target1"/>
    <dgm:cxn modelId="{7A9F3B50-5600-4D25-8D92-4B1E7519D33F}" type="presParOf" srcId="{DA978175-BB0F-4B9E-BA87-6594B8E37A0E}" destId="{3DD9644D-57B0-46DC-AD04-BA9552FBF30F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59A7F-368D-4B76-9F6F-638D0C103ADF}">
      <dsp:nvSpPr>
        <dsp:cNvPr id="0" name=""/>
        <dsp:cNvSpPr/>
      </dsp:nvSpPr>
      <dsp:spPr>
        <a:xfrm>
          <a:off x="0" y="969292"/>
          <a:ext cx="4223660" cy="40578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597012-3A26-48EF-A341-E003452F5C82}">
      <dsp:nvSpPr>
        <dsp:cNvPr id="0" name=""/>
        <dsp:cNvSpPr/>
      </dsp:nvSpPr>
      <dsp:spPr>
        <a:xfrm>
          <a:off x="0" y="1537417"/>
          <a:ext cx="3048524" cy="30485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37B54CB-BA14-4ED6-887D-3751DBDE1B68}">
      <dsp:nvSpPr>
        <dsp:cNvPr id="0" name=""/>
        <dsp:cNvSpPr/>
      </dsp:nvSpPr>
      <dsp:spPr>
        <a:xfrm>
          <a:off x="128943" y="1953114"/>
          <a:ext cx="2177797" cy="21777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A1415B-0A30-4B3D-8F4B-DE8B788815FD}">
      <dsp:nvSpPr>
        <dsp:cNvPr id="0" name=""/>
        <dsp:cNvSpPr/>
      </dsp:nvSpPr>
      <dsp:spPr>
        <a:xfrm>
          <a:off x="627775" y="2368818"/>
          <a:ext cx="1306417" cy="13064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915711-42D3-4F8E-B3DA-F285094285D3}">
      <dsp:nvSpPr>
        <dsp:cNvPr id="0" name=""/>
        <dsp:cNvSpPr/>
      </dsp:nvSpPr>
      <dsp:spPr>
        <a:xfrm>
          <a:off x="1095735" y="2795925"/>
          <a:ext cx="435690" cy="4356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82186C-150B-40D1-B30B-37C47425B81E}">
      <dsp:nvSpPr>
        <dsp:cNvPr id="0" name=""/>
        <dsp:cNvSpPr/>
      </dsp:nvSpPr>
      <dsp:spPr>
        <a:xfrm>
          <a:off x="3490590" y="0"/>
          <a:ext cx="4572982" cy="978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обеспечения доступности качественного образования </a:t>
          </a:r>
        </a:p>
      </dsp:txBody>
      <dsp:txXfrm>
        <a:off x="3490590" y="0"/>
        <a:ext cx="4572982" cy="978074"/>
      </dsp:txXfrm>
    </dsp:sp>
    <dsp:sp modelId="{6E02F57C-4BAC-43DD-A120-3A71959510D9}">
      <dsp:nvSpPr>
        <dsp:cNvPr id="0" name=""/>
        <dsp:cNvSpPr/>
      </dsp:nvSpPr>
      <dsp:spPr>
        <a:xfrm>
          <a:off x="4271060" y="549540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8833F81-A48D-4817-A8F1-4B30A3A653D6}">
      <dsp:nvSpPr>
        <dsp:cNvPr id="0" name=""/>
        <dsp:cNvSpPr/>
      </dsp:nvSpPr>
      <dsp:spPr>
        <a:xfrm rot="5400000">
          <a:off x="1914609" y="783062"/>
          <a:ext cx="2586706" cy="211966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C7D750E-B373-40A6-BF93-B0C9CD378C2E}">
      <dsp:nvSpPr>
        <dsp:cNvPr id="0" name=""/>
        <dsp:cNvSpPr/>
      </dsp:nvSpPr>
      <dsp:spPr>
        <a:xfrm>
          <a:off x="4724938" y="836298"/>
          <a:ext cx="3338634" cy="5619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обеспечения качества образования 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4724938" y="836298"/>
        <a:ext cx="3338634" cy="561902"/>
      </dsp:txXfrm>
    </dsp:sp>
    <dsp:sp modelId="{5C253328-4F22-495A-8D37-1D81511776CA}">
      <dsp:nvSpPr>
        <dsp:cNvPr id="0" name=""/>
        <dsp:cNvSpPr/>
      </dsp:nvSpPr>
      <dsp:spPr>
        <a:xfrm>
          <a:off x="4271060" y="1281134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8635EC3-9F13-44C0-B414-F245ADB8CF46}">
      <dsp:nvSpPr>
        <dsp:cNvPr id="0" name=""/>
        <dsp:cNvSpPr/>
      </dsp:nvSpPr>
      <dsp:spPr>
        <a:xfrm rot="5400000">
          <a:off x="2294712" y="1459068"/>
          <a:ext cx="2153759" cy="179632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660CD9-2211-41C3-B73E-0D4A93295B83}">
      <dsp:nvSpPr>
        <dsp:cNvPr id="0" name=""/>
        <dsp:cNvSpPr/>
      </dsp:nvSpPr>
      <dsp:spPr>
        <a:xfrm>
          <a:off x="4437775" y="1416930"/>
          <a:ext cx="3625797" cy="901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развития кадрового потенциала, инновационной деятельности 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4437775" y="1416930"/>
        <a:ext cx="3625797" cy="901656"/>
      </dsp:txXfrm>
    </dsp:sp>
    <dsp:sp modelId="{7CBE8325-F75E-400B-AE86-5901A76EE27A}">
      <dsp:nvSpPr>
        <dsp:cNvPr id="0" name=""/>
        <dsp:cNvSpPr/>
      </dsp:nvSpPr>
      <dsp:spPr>
        <a:xfrm>
          <a:off x="4271060" y="2012728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6F3F16A-E616-4C0D-A8DC-BD4140BD5CFC}">
      <dsp:nvSpPr>
        <dsp:cNvPr id="0" name=""/>
        <dsp:cNvSpPr/>
      </dsp:nvSpPr>
      <dsp:spPr>
        <a:xfrm rot="5400000">
          <a:off x="2667432" y="2107443"/>
          <a:ext cx="1698342" cy="150891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12AC122-B39F-40F4-BC58-E00BCFC51CD1}">
      <dsp:nvSpPr>
        <dsp:cNvPr id="0" name=""/>
        <dsp:cNvSpPr/>
      </dsp:nvSpPr>
      <dsp:spPr>
        <a:xfrm>
          <a:off x="4703304" y="2360454"/>
          <a:ext cx="3360268" cy="901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материально — технического обеспечения</a:t>
          </a:r>
          <a:endParaRPr lang="ru-RU" sz="140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4703304" y="2360454"/>
        <a:ext cx="3360268" cy="901905"/>
      </dsp:txXfrm>
    </dsp:sp>
    <dsp:sp modelId="{7B58AAB0-0F37-4248-999E-ECFAA9ADC096}">
      <dsp:nvSpPr>
        <dsp:cNvPr id="0" name=""/>
        <dsp:cNvSpPr/>
      </dsp:nvSpPr>
      <dsp:spPr>
        <a:xfrm>
          <a:off x="4271060" y="2728644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49BDECE-0A99-4513-AB7D-40BF6B2C0558}">
      <dsp:nvSpPr>
        <dsp:cNvPr id="0" name=""/>
        <dsp:cNvSpPr/>
      </dsp:nvSpPr>
      <dsp:spPr>
        <a:xfrm rot="5400000">
          <a:off x="3038455" y="2792006"/>
          <a:ext cx="1295965" cy="116924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0E9F225-69CC-491D-82AA-106A46134978}">
      <dsp:nvSpPr>
        <dsp:cNvPr id="0" name=""/>
        <dsp:cNvSpPr/>
      </dsp:nvSpPr>
      <dsp:spPr>
        <a:xfrm>
          <a:off x="4818393" y="3303974"/>
          <a:ext cx="3245179" cy="399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Показатели снижения баллов </a:t>
          </a:r>
          <a:endParaRPr lang="ru-RU" sz="1400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4818393" y="3303974"/>
        <a:ext cx="3245179" cy="399857"/>
      </dsp:txXfrm>
    </dsp:sp>
    <dsp:sp modelId="{97D6D669-F05E-41BB-AC93-A684BD035F68}">
      <dsp:nvSpPr>
        <dsp:cNvPr id="0" name=""/>
        <dsp:cNvSpPr/>
      </dsp:nvSpPr>
      <dsp:spPr>
        <a:xfrm>
          <a:off x="4271060" y="3423658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FB25E5D-49ED-4A11-B1C8-C6383FD5973A}">
      <dsp:nvSpPr>
        <dsp:cNvPr id="0" name=""/>
        <dsp:cNvSpPr/>
      </dsp:nvSpPr>
      <dsp:spPr>
        <a:xfrm rot="5400000">
          <a:off x="3389228" y="3456319"/>
          <a:ext cx="914492" cy="84917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CB3EC3-A9B2-4F0C-A5ED-3A9465774525}">
      <dsp:nvSpPr>
        <dsp:cNvPr id="0" name=""/>
        <dsp:cNvSpPr/>
      </dsp:nvSpPr>
      <dsp:spPr>
        <a:xfrm>
          <a:off x="112404" y="1403351"/>
          <a:ext cx="3919251" cy="39192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37B54CB-BA14-4ED6-887D-3751DBDE1B68}">
      <dsp:nvSpPr>
        <dsp:cNvPr id="0" name=""/>
        <dsp:cNvSpPr/>
      </dsp:nvSpPr>
      <dsp:spPr>
        <a:xfrm>
          <a:off x="0" y="1842365"/>
          <a:ext cx="2798998" cy="27989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A1415B-0A30-4B3D-8F4B-DE8B788815FD}">
      <dsp:nvSpPr>
        <dsp:cNvPr id="0" name=""/>
        <dsp:cNvSpPr/>
      </dsp:nvSpPr>
      <dsp:spPr>
        <a:xfrm>
          <a:off x="117612" y="2376447"/>
          <a:ext cx="1679399" cy="16793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915711-42D3-4F8E-B3DA-F285094285D3}">
      <dsp:nvSpPr>
        <dsp:cNvPr id="0" name=""/>
        <dsp:cNvSpPr/>
      </dsp:nvSpPr>
      <dsp:spPr>
        <a:xfrm>
          <a:off x="719850" y="2925712"/>
          <a:ext cx="559799" cy="5597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82186C-150B-40D1-B30B-37C47425B81E}">
      <dsp:nvSpPr>
        <dsp:cNvPr id="0" name=""/>
        <dsp:cNvSpPr/>
      </dsp:nvSpPr>
      <dsp:spPr>
        <a:xfrm>
          <a:off x="3490590" y="-96934"/>
          <a:ext cx="4572982" cy="13250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обеспечения открытости организации образования </a:t>
          </a:r>
        </a:p>
      </dsp:txBody>
      <dsp:txXfrm>
        <a:off x="3490590" y="-96934"/>
        <a:ext cx="4572982" cy="1325091"/>
      </dsp:txXfrm>
    </dsp:sp>
    <dsp:sp modelId="{6E02F57C-4BAC-43DD-A120-3A71959510D9}">
      <dsp:nvSpPr>
        <dsp:cNvPr id="0" name=""/>
        <dsp:cNvSpPr/>
      </dsp:nvSpPr>
      <dsp:spPr>
        <a:xfrm>
          <a:off x="4194958" y="565611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8833F81-A48D-4817-A8F1-4B30A3A653D6}">
      <dsp:nvSpPr>
        <dsp:cNvPr id="0" name=""/>
        <dsp:cNvSpPr/>
      </dsp:nvSpPr>
      <dsp:spPr>
        <a:xfrm rot="5400000">
          <a:off x="1732361" y="874252"/>
          <a:ext cx="2769604" cy="215558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C7D750E-B373-40A6-BF93-B0C9CD378C2E}">
      <dsp:nvSpPr>
        <dsp:cNvPr id="0" name=""/>
        <dsp:cNvSpPr/>
      </dsp:nvSpPr>
      <dsp:spPr>
        <a:xfrm>
          <a:off x="4695906" y="900303"/>
          <a:ext cx="3338634" cy="761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обеспечения качества образования </a:t>
          </a:r>
        </a:p>
      </dsp:txBody>
      <dsp:txXfrm>
        <a:off x="4695906" y="900303"/>
        <a:ext cx="3338634" cy="761262"/>
      </dsp:txXfrm>
    </dsp:sp>
    <dsp:sp modelId="{5C253328-4F22-495A-8D37-1D81511776CA}">
      <dsp:nvSpPr>
        <dsp:cNvPr id="0" name=""/>
        <dsp:cNvSpPr/>
      </dsp:nvSpPr>
      <dsp:spPr>
        <a:xfrm>
          <a:off x="4194958" y="1502965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8635EC3-9F13-44C0-B414-F245ADB8CF46}">
      <dsp:nvSpPr>
        <dsp:cNvPr id="0" name=""/>
        <dsp:cNvSpPr/>
      </dsp:nvSpPr>
      <dsp:spPr>
        <a:xfrm rot="5400000">
          <a:off x="2211816" y="1796256"/>
          <a:ext cx="2274472" cy="168854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F660CD9-2211-41C3-B73E-0D4A93295B83}">
      <dsp:nvSpPr>
        <dsp:cNvPr id="0" name=""/>
        <dsp:cNvSpPr/>
      </dsp:nvSpPr>
      <dsp:spPr>
        <a:xfrm>
          <a:off x="4437775" y="1633136"/>
          <a:ext cx="3625797" cy="1221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Эффективность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развития кадрового потенциала, инновационной деятельности </a:t>
          </a:r>
        </a:p>
      </dsp:txBody>
      <dsp:txXfrm>
        <a:off x="4437775" y="1633136"/>
        <a:ext cx="3625797" cy="1221560"/>
      </dsp:txXfrm>
    </dsp:sp>
    <dsp:sp modelId="{7CBE8325-F75E-400B-AE86-5901A76EE27A}">
      <dsp:nvSpPr>
        <dsp:cNvPr id="0" name=""/>
        <dsp:cNvSpPr/>
      </dsp:nvSpPr>
      <dsp:spPr>
        <a:xfrm>
          <a:off x="4194958" y="2440320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6F3F16A-E616-4C0D-A8DC-BD4140BD5CFC}">
      <dsp:nvSpPr>
        <dsp:cNvPr id="0" name=""/>
        <dsp:cNvSpPr/>
      </dsp:nvSpPr>
      <dsp:spPr>
        <a:xfrm rot="5400000">
          <a:off x="2675921" y="2655552"/>
          <a:ext cx="1734922" cy="130315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B325205-11F5-489B-AC0A-3ED456BAFF6C}">
      <dsp:nvSpPr>
        <dsp:cNvPr id="0" name=""/>
        <dsp:cNvSpPr/>
      </dsp:nvSpPr>
      <dsp:spPr>
        <a:xfrm>
          <a:off x="4684864" y="2908997"/>
          <a:ext cx="1959625" cy="9373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8272" tIns="71120" rIns="71120" bIns="7112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600" kern="1200" dirty="0">
            <a:solidFill>
              <a:srgbClr val="002060"/>
            </a:solidFill>
          </a:endParaRPr>
        </a:p>
      </dsp:txBody>
      <dsp:txXfrm>
        <a:off x="4684864" y="2908997"/>
        <a:ext cx="1959625" cy="937354"/>
      </dsp:txXfrm>
    </dsp:sp>
    <dsp:sp modelId="{15537AF1-41B7-4785-AB88-007659F98211}">
      <dsp:nvSpPr>
        <dsp:cNvPr id="0" name=""/>
        <dsp:cNvSpPr/>
      </dsp:nvSpPr>
      <dsp:spPr>
        <a:xfrm>
          <a:off x="4194958" y="3377674"/>
          <a:ext cx="4899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DD9644D-57B0-46DC-AD04-BA9552FBF30F}">
      <dsp:nvSpPr>
        <dsp:cNvPr id="0" name=""/>
        <dsp:cNvSpPr/>
      </dsp:nvSpPr>
      <dsp:spPr>
        <a:xfrm rot="5400000">
          <a:off x="3141136" y="3518244"/>
          <a:ext cx="1192497" cy="91057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13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13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3BC8E-D1F5-447F-820A-85B5BD8FC76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2B9E2-C08F-40AA-9D1C-03ED6ECD0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8945-E9CE-472E-A0B1-1213CB235FF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E6F9B8CD-342D-4579-98EC-A8FD6B7370E1}" type="datetimeFigureOut">
              <a:rPr lang="en-US" smtClean="0"/>
              <a:pPr/>
              <a:t>2/9/2022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95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4" y="0"/>
            <a:ext cx="10032437" cy="1179288"/>
          </a:xfrm>
          <a:prstGeom prst="rect">
            <a:avLst/>
          </a:prstGeom>
        </p:spPr>
        <p:txBody>
          <a:bodyPr lIns="121917" tIns="60958" rIns="121917" bIns="60958"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25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2/9/2022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7609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2/9/2022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2/9/2022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2/9/2022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8432800" y="1219203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2/9/2022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2/9/2022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590617" y="6447429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 /><Relationship Id="rId1" Type="http://schemas.openxmlformats.org/officeDocument/2006/relationships/slideLayout" Target="../slideLayouts/slideLayout1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 /><Relationship Id="rId1" Type="http://schemas.openxmlformats.org/officeDocument/2006/relationships/slideLayout" Target="../slideLayouts/slideLayout1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51933" y="718531"/>
            <a:ext cx="10972800" cy="1470025"/>
          </a:xfrm>
        </p:spPr>
        <p:txBody>
          <a:bodyPr>
            <a:normAutofit fontScale="90000"/>
          </a:bodyPr>
          <a:lstStyle/>
          <a:p>
            <a:pPr algn="ctr" hangingPunct="0"/>
            <a:r>
              <a:rPr lang="ru-RU" sz="2200" dirty="0">
                <a:latin typeface="Arial" pitchFamily="34" charset="0"/>
                <a:cs typeface="Arial" pitchFamily="34" charset="0"/>
              </a:rPr>
              <a:t> </a:t>
            </a:r>
            <a:br>
              <a:rPr lang="ru-RU" sz="2200" dirty="0">
                <a:latin typeface="Arial" pitchFamily="34" charset="0"/>
                <a:cs typeface="Arial" pitchFamily="34" charset="0"/>
              </a:rPr>
            </a:b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внесении изменений в приказ министра образования и науки республики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казахстан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от 27 января 2016 года № 83 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 утверждении правил и условий проведения аттестации педагогических работников и приравненных к ним лиц, занимающих должности в организациях образования, реализующих общеобразовательные учебные программы дошкольного воспитания и обучения, начального, основного среднего и общего среднего образования, образовательные программы технического и профессионального,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дополнительного образования и специальные учебные программы, и иных гражданских служащих в области образования и науки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  <a:b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b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br>
              <a:rPr lang="kk-KZ" sz="2000" dirty="0">
                <a:solidFill>
                  <a:srgbClr val="002060"/>
                </a:solidFill>
              </a:rPr>
            </a:br>
            <a:br>
              <a:rPr lang="kk-KZ" sz="2700" b="1" dirty="0">
                <a:solidFill>
                  <a:srgbClr val="002060"/>
                </a:solidFill>
              </a:rPr>
            </a:br>
            <a:br>
              <a:rPr lang="kk-KZ" sz="2700" b="1" dirty="0">
                <a:solidFill>
                  <a:srgbClr val="002060"/>
                </a:solidFill>
              </a:rPr>
            </a:br>
            <a:br>
              <a:rPr lang="kk-KZ" sz="2700" b="1" dirty="0">
                <a:solidFill>
                  <a:srgbClr val="002060"/>
                </a:solidFill>
              </a:rPr>
            </a:br>
            <a:r>
              <a:rPr lang="kk-KZ" sz="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МОН РК  №561 от 12.11.2021 года</a:t>
            </a:r>
            <a:br>
              <a:rPr lang="ru-RU" sz="2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kk-KZ" sz="2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br>
              <a:rPr lang="ru-RU" sz="2700" dirty="0">
                <a:solidFill>
                  <a:srgbClr val="002060"/>
                </a:solidFill>
              </a:rPr>
            </a:br>
            <a:endParaRPr lang="ru-RU" sz="27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Требования к аттестационной комиссии (глава 1.)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70933" y="1422400"/>
          <a:ext cx="11717867" cy="5260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32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130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Требования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441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Состав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состоит из нечетного числа членов и состоит не менее чем из семи членов. Члены Комиссии участвуют в заседаниях Комиссии без права замены. 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29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Порядок избрания председателя и секретаря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Председатель и заместитель председателя Комиссии избираются из числа членов Комиссии.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289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Обязанности секретаря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Секретарь конкурсной комиссии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подготавливает материалы, необходимые документы к заседанию Комиссии, оформляет и подписывает протокол,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является ее членом. 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441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Правомочность решений комиссии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Заседание Комиссии считается правомочным, если на нем присутствует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менее две трети ее состава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1289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Особые требования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На заседаниях Комиссии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ведется аудио- или видеозапись.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Аудиовидеозапись хранится в государственном органе, проводящего процедуру аттестации, не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менее трех лет.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829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Сроки заседания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Комиссия соответствующего уровня рассматривает документы аттестуемого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два раза в год (до 5 мая и 5 ноября текущего года соответственно).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Порядок </a:t>
            </a:r>
            <a:r>
              <a:rPr lang="kk-KZ" dirty="0">
                <a:solidFill>
                  <a:srgbClr val="002060"/>
                </a:solidFill>
              </a:rPr>
              <a:t>прохождения</a:t>
            </a:r>
            <a:r>
              <a:rPr lang="ru-RU" dirty="0">
                <a:solidFill>
                  <a:srgbClr val="002060"/>
                </a:solidFill>
              </a:rPr>
              <a:t> аттестации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225528"/>
            <a:ext cx="12192000" cy="419379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Этапы аттестации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74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73" name="그룹 6">
            <a:extLst>
              <a:ext uri="{FF2B5EF4-FFF2-40B4-BE49-F238E27FC236}">
                <a16:creationId xmlns:a16="http://schemas.microsoft.com/office/drawing/2014/main" id="{CDD9E760-5AF5-4CC8-AD3D-A006CC21B532}"/>
              </a:ext>
            </a:extLst>
          </p:cNvPr>
          <p:cNvGrpSpPr/>
          <p:nvPr/>
        </p:nvGrpSpPr>
        <p:grpSpPr>
          <a:xfrm>
            <a:off x="6" y="1032945"/>
            <a:ext cx="3191935" cy="2810935"/>
            <a:chOff x="1935462" y="1265900"/>
            <a:chExt cx="2346248" cy="1895581"/>
          </a:xfrm>
        </p:grpSpPr>
        <p:sp>
          <p:nvSpPr>
            <p:cNvPr id="874" name="Rounded Rectangle 14">
              <a:extLst>
                <a:ext uri="{FF2B5EF4-FFF2-40B4-BE49-F238E27FC236}">
                  <a16:creationId xmlns:a16="http://schemas.microsoft.com/office/drawing/2014/main" id="{7D4441A6-63CB-4528-AC67-BAFEC00BF193}"/>
                </a:ext>
              </a:extLst>
            </p:cNvPr>
            <p:cNvSpPr/>
            <p:nvPr/>
          </p:nvSpPr>
          <p:spPr>
            <a:xfrm>
              <a:off x="1935462" y="2117613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75" name="자유형: 도형 117">
              <a:extLst>
                <a:ext uri="{FF2B5EF4-FFF2-40B4-BE49-F238E27FC236}">
                  <a16:creationId xmlns:a16="http://schemas.microsoft.com/office/drawing/2014/main" id="{7FCA0E3D-FB8F-4598-922F-3E5B58A151A6}"/>
                </a:ext>
              </a:extLst>
            </p:cNvPr>
            <p:cNvSpPr/>
            <p:nvPr/>
          </p:nvSpPr>
          <p:spPr>
            <a:xfrm rot="13500000">
              <a:off x="2297584" y="1177356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381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876" name="그룹 7">
            <a:extLst>
              <a:ext uri="{FF2B5EF4-FFF2-40B4-BE49-F238E27FC236}">
                <a16:creationId xmlns:a16="http://schemas.microsoft.com/office/drawing/2014/main" id="{3519A7A0-0855-4EA3-A499-135E2DBC35C5}"/>
              </a:ext>
            </a:extLst>
          </p:cNvPr>
          <p:cNvGrpSpPr/>
          <p:nvPr/>
        </p:nvGrpSpPr>
        <p:grpSpPr>
          <a:xfrm>
            <a:off x="193919" y="2506135"/>
            <a:ext cx="3040348" cy="2785532"/>
            <a:chOff x="3848272" y="2691711"/>
            <a:chExt cx="2247728" cy="1895581"/>
          </a:xfrm>
        </p:grpSpPr>
        <p:sp>
          <p:nvSpPr>
            <p:cNvPr id="877" name="Rounded Rectangle 14">
              <a:extLst>
                <a:ext uri="{FF2B5EF4-FFF2-40B4-BE49-F238E27FC236}">
                  <a16:creationId xmlns:a16="http://schemas.microsoft.com/office/drawing/2014/main" id="{DAD6E523-AB56-4E18-8C5D-FD7A6D089B62}"/>
                </a:ext>
              </a:extLst>
            </p:cNvPr>
            <p:cNvSpPr/>
            <p:nvPr/>
          </p:nvSpPr>
          <p:spPr>
            <a:xfrm>
              <a:off x="3848272" y="3708122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78" name="자유형: 도형 120">
              <a:extLst>
                <a:ext uri="{FF2B5EF4-FFF2-40B4-BE49-F238E27FC236}">
                  <a16:creationId xmlns:a16="http://schemas.microsoft.com/office/drawing/2014/main" id="{85FA2305-D8F4-42BC-ACE5-4FC83FE40AF8}"/>
                </a:ext>
              </a:extLst>
            </p:cNvPr>
            <p:cNvSpPr/>
            <p:nvPr/>
          </p:nvSpPr>
          <p:spPr>
            <a:xfrm rot="13500000">
              <a:off x="4111874" y="2603167"/>
              <a:ext cx="1895581" cy="2072670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879" name="그룹 8">
            <a:extLst>
              <a:ext uri="{FF2B5EF4-FFF2-40B4-BE49-F238E27FC236}">
                <a16:creationId xmlns:a16="http://schemas.microsoft.com/office/drawing/2014/main" id="{CBA9E695-3098-4CE2-BDB5-A3697CC23A40}"/>
              </a:ext>
            </a:extLst>
          </p:cNvPr>
          <p:cNvGrpSpPr/>
          <p:nvPr/>
        </p:nvGrpSpPr>
        <p:grpSpPr>
          <a:xfrm>
            <a:off x="135467" y="4150855"/>
            <a:ext cx="2878668" cy="2707157"/>
            <a:chOff x="6595030" y="4112089"/>
            <a:chExt cx="2130635" cy="1967067"/>
          </a:xfrm>
        </p:grpSpPr>
        <p:sp>
          <p:nvSpPr>
            <p:cNvPr id="880" name="Rounded Rectangle 14">
              <a:extLst>
                <a:ext uri="{FF2B5EF4-FFF2-40B4-BE49-F238E27FC236}">
                  <a16:creationId xmlns:a16="http://schemas.microsoft.com/office/drawing/2014/main" id="{16DF137D-5182-439F-929B-3D6C3E2A13A3}"/>
                </a:ext>
              </a:extLst>
            </p:cNvPr>
            <p:cNvSpPr/>
            <p:nvPr/>
          </p:nvSpPr>
          <p:spPr>
            <a:xfrm>
              <a:off x="6595030" y="5096080"/>
              <a:ext cx="138452" cy="283691"/>
            </a:xfrm>
            <a:custGeom>
              <a:avLst/>
              <a:gdLst/>
              <a:ahLst/>
              <a:cxnLst/>
              <a:rect l="l" t="t" r="r" b="b"/>
              <a:pathLst>
                <a:path w="142312" h="291601">
                  <a:moveTo>
                    <a:pt x="142312" y="0"/>
                  </a:moveTo>
                  <a:lnTo>
                    <a:pt x="142312" y="291601"/>
                  </a:lnTo>
                  <a:cubicBezTo>
                    <a:pt x="63311" y="290095"/>
                    <a:pt x="0" y="225341"/>
                    <a:pt x="0" y="145800"/>
                  </a:cubicBezTo>
                  <a:cubicBezTo>
                    <a:pt x="0" y="66260"/>
                    <a:pt x="63311" y="1506"/>
                    <a:pt x="14231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81" name="자유형: 도형 123">
              <a:extLst>
                <a:ext uri="{FF2B5EF4-FFF2-40B4-BE49-F238E27FC236}">
                  <a16:creationId xmlns:a16="http://schemas.microsoft.com/office/drawing/2014/main" id="{449F93D1-181E-4BBE-89CB-D1C5E731F8FB}"/>
                </a:ext>
              </a:extLst>
            </p:cNvPr>
            <p:cNvSpPr/>
            <p:nvPr/>
          </p:nvSpPr>
          <p:spPr>
            <a:xfrm rot="13500000">
              <a:off x="6793980" y="4147472"/>
              <a:ext cx="1967067" cy="1896302"/>
            </a:xfrm>
            <a:custGeom>
              <a:avLst/>
              <a:gdLst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1555636 w 1895581"/>
                <a:gd name="connsiteY14" fmla="*/ 842725 h 2072670"/>
                <a:gd name="connsiteX15" fmla="*/ 712411 w 1895581"/>
                <a:gd name="connsiteY15" fmla="*/ 1685950 h 2072670"/>
                <a:gd name="connsiteX16" fmla="*/ 712175 w 1895581"/>
                <a:gd name="connsiteY16" fmla="*/ 1685715 h 2072670"/>
                <a:gd name="connsiteX17" fmla="*/ 509099 w 1895581"/>
                <a:gd name="connsiteY17" fmla="*/ 1888790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712175 w 1895581"/>
                <a:gd name="connsiteY15" fmla="*/ 1685715 h 2072670"/>
                <a:gd name="connsiteX16" fmla="*/ 509099 w 1895581"/>
                <a:gd name="connsiteY16" fmla="*/ 1888790 h 2072670"/>
                <a:gd name="connsiteX17" fmla="*/ 682524 w 1895581"/>
                <a:gd name="connsiteY17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392560 w 1895581"/>
                <a:gd name="connsiteY6" fmla="*/ 1366099 h 2072670"/>
                <a:gd name="connsiteX7" fmla="*/ 1249238 w 1895581"/>
                <a:gd name="connsiteY7" fmla="*/ 509421 h 2072670"/>
                <a:gd name="connsiteX8" fmla="*/ 1255435 w 1895581"/>
                <a:gd name="connsiteY8" fmla="*/ 515618 h 2072670"/>
                <a:gd name="connsiteX9" fmla="*/ 1531526 w 1895581"/>
                <a:gd name="connsiteY9" fmla="*/ 239527 h 2072670"/>
                <a:gd name="connsiteX10" fmla="*/ 1531526 w 1895581"/>
                <a:gd name="connsiteY10" fmla="*/ 0 h 2072670"/>
                <a:gd name="connsiteX11" fmla="*/ 1845973 w 1895581"/>
                <a:gd name="connsiteY11" fmla="*/ 314448 h 2072670"/>
                <a:gd name="connsiteX12" fmla="*/ 1845973 w 1895581"/>
                <a:gd name="connsiteY12" fmla="*/ 553975 h 2072670"/>
                <a:gd name="connsiteX13" fmla="*/ 1556430 w 1895581"/>
                <a:gd name="connsiteY13" fmla="*/ 843519 h 2072670"/>
                <a:gd name="connsiteX14" fmla="*/ 712411 w 1895581"/>
                <a:gd name="connsiteY14" fmla="*/ 1685950 h 2072670"/>
                <a:gd name="connsiteX15" fmla="*/ 509099 w 1895581"/>
                <a:gd name="connsiteY15" fmla="*/ 1888790 h 2072670"/>
                <a:gd name="connsiteX16" fmla="*/ 682524 w 1895581"/>
                <a:gd name="connsiteY16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397728 w 1895581"/>
                <a:gd name="connsiteY5" fmla="*/ 1371267 h 2072670"/>
                <a:gd name="connsiteX6" fmla="*/ 1249238 w 1895581"/>
                <a:gd name="connsiteY6" fmla="*/ 509421 h 2072670"/>
                <a:gd name="connsiteX7" fmla="*/ 1255435 w 1895581"/>
                <a:gd name="connsiteY7" fmla="*/ 515618 h 2072670"/>
                <a:gd name="connsiteX8" fmla="*/ 1531526 w 1895581"/>
                <a:gd name="connsiteY8" fmla="*/ 239527 h 2072670"/>
                <a:gd name="connsiteX9" fmla="*/ 1531526 w 1895581"/>
                <a:gd name="connsiteY9" fmla="*/ 0 h 2072670"/>
                <a:gd name="connsiteX10" fmla="*/ 1845973 w 1895581"/>
                <a:gd name="connsiteY10" fmla="*/ 314448 h 2072670"/>
                <a:gd name="connsiteX11" fmla="*/ 1845973 w 1895581"/>
                <a:gd name="connsiteY11" fmla="*/ 553975 h 2072670"/>
                <a:gd name="connsiteX12" fmla="*/ 1556430 w 1895581"/>
                <a:gd name="connsiteY12" fmla="*/ 843519 h 2072670"/>
                <a:gd name="connsiteX13" fmla="*/ 712411 w 1895581"/>
                <a:gd name="connsiteY13" fmla="*/ 1685950 h 2072670"/>
                <a:gd name="connsiteX14" fmla="*/ 509099 w 1895581"/>
                <a:gd name="connsiteY14" fmla="*/ 1888790 h 2072670"/>
                <a:gd name="connsiteX15" fmla="*/ 682524 w 1895581"/>
                <a:gd name="connsiteY15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712411 w 1895581"/>
                <a:gd name="connsiteY12" fmla="*/ 1685950 h 2072670"/>
                <a:gd name="connsiteX13" fmla="*/ 509099 w 1895581"/>
                <a:gd name="connsiteY13" fmla="*/ 1888790 h 2072670"/>
                <a:gd name="connsiteX14" fmla="*/ 682524 w 1895581"/>
                <a:gd name="connsiteY14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1556430 w 1895581"/>
                <a:gd name="connsiteY11" fmla="*/ 843519 h 2072670"/>
                <a:gd name="connsiteX12" fmla="*/ 509099 w 1895581"/>
                <a:gd name="connsiteY12" fmla="*/ 1888790 h 2072670"/>
                <a:gd name="connsiteX13" fmla="*/ 682524 w 1895581"/>
                <a:gd name="connsiteY13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255435 w 1895581"/>
                <a:gd name="connsiteY6" fmla="*/ 515618 h 2072670"/>
                <a:gd name="connsiteX7" fmla="*/ 1531526 w 1895581"/>
                <a:gd name="connsiteY7" fmla="*/ 239527 h 2072670"/>
                <a:gd name="connsiteX8" fmla="*/ 1531526 w 1895581"/>
                <a:gd name="connsiteY8" fmla="*/ 0 h 2072670"/>
                <a:gd name="connsiteX9" fmla="*/ 1845973 w 1895581"/>
                <a:gd name="connsiteY9" fmla="*/ 314448 h 2072670"/>
                <a:gd name="connsiteX10" fmla="*/ 1845973 w 1895581"/>
                <a:gd name="connsiteY10" fmla="*/ 553975 h 2072670"/>
                <a:gd name="connsiteX11" fmla="*/ 509099 w 1895581"/>
                <a:gd name="connsiteY11" fmla="*/ 1888790 h 2072670"/>
                <a:gd name="connsiteX12" fmla="*/ 682524 w 1895581"/>
                <a:gd name="connsiteY12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249238 w 1895581"/>
                <a:gd name="connsiteY5" fmla="*/ 509421 h 2072670"/>
                <a:gd name="connsiteX6" fmla="*/ 1531526 w 1895581"/>
                <a:gd name="connsiteY6" fmla="*/ 239527 h 2072670"/>
                <a:gd name="connsiteX7" fmla="*/ 1531526 w 1895581"/>
                <a:gd name="connsiteY7" fmla="*/ 0 h 2072670"/>
                <a:gd name="connsiteX8" fmla="*/ 1845973 w 1895581"/>
                <a:gd name="connsiteY8" fmla="*/ 314448 h 2072670"/>
                <a:gd name="connsiteX9" fmla="*/ 1845973 w 1895581"/>
                <a:gd name="connsiteY9" fmla="*/ 553975 h 2072670"/>
                <a:gd name="connsiteX10" fmla="*/ 509099 w 1895581"/>
                <a:gd name="connsiteY10" fmla="*/ 1888790 h 2072670"/>
                <a:gd name="connsiteX11" fmla="*/ 682524 w 1895581"/>
                <a:gd name="connsiteY11" fmla="*/ 1996592 h 2072670"/>
                <a:gd name="connsiteX0" fmla="*/ 682524 w 1895581"/>
                <a:gd name="connsiteY0" fmla="*/ 1996592 h 2072670"/>
                <a:gd name="connsiteX1" fmla="*/ 11451 w 1895581"/>
                <a:gd name="connsiteY1" fmla="*/ 2072670 h 2072670"/>
                <a:gd name="connsiteX2" fmla="*/ 0 w 1895581"/>
                <a:gd name="connsiteY2" fmla="*/ 2061220 h 2072670"/>
                <a:gd name="connsiteX3" fmla="*/ 84087 w 1895581"/>
                <a:gd name="connsiteY3" fmla="*/ 1398156 h 2072670"/>
                <a:gd name="connsiteX4" fmla="*/ 196646 w 1895581"/>
                <a:gd name="connsiteY4" fmla="*/ 1572348 h 2072670"/>
                <a:gd name="connsiteX5" fmla="*/ 1531526 w 1895581"/>
                <a:gd name="connsiteY5" fmla="*/ 239527 h 2072670"/>
                <a:gd name="connsiteX6" fmla="*/ 1531526 w 1895581"/>
                <a:gd name="connsiteY6" fmla="*/ 0 h 2072670"/>
                <a:gd name="connsiteX7" fmla="*/ 1845973 w 1895581"/>
                <a:gd name="connsiteY7" fmla="*/ 314448 h 2072670"/>
                <a:gd name="connsiteX8" fmla="*/ 1845973 w 1895581"/>
                <a:gd name="connsiteY8" fmla="*/ 553975 h 2072670"/>
                <a:gd name="connsiteX9" fmla="*/ 509099 w 1895581"/>
                <a:gd name="connsiteY9" fmla="*/ 1888790 h 2072670"/>
                <a:gd name="connsiteX10" fmla="*/ 682524 w 1895581"/>
                <a:gd name="connsiteY10" fmla="*/ 1996592 h 2072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95581" h="2072670">
                  <a:moveTo>
                    <a:pt x="682524" y="1996592"/>
                  </a:moveTo>
                  <a:lnTo>
                    <a:pt x="11451" y="2072670"/>
                  </a:lnTo>
                  <a:lnTo>
                    <a:pt x="0" y="2061220"/>
                  </a:lnTo>
                  <a:lnTo>
                    <a:pt x="84087" y="1398156"/>
                  </a:lnTo>
                  <a:lnTo>
                    <a:pt x="196646" y="1572348"/>
                  </a:lnTo>
                  <a:lnTo>
                    <a:pt x="1531526" y="239527"/>
                  </a:lnTo>
                  <a:cubicBezTo>
                    <a:pt x="1597670" y="173383"/>
                    <a:pt x="1597670" y="66144"/>
                    <a:pt x="1531526" y="0"/>
                  </a:cubicBezTo>
                  <a:lnTo>
                    <a:pt x="1845973" y="314448"/>
                  </a:lnTo>
                  <a:cubicBezTo>
                    <a:pt x="1912117" y="380592"/>
                    <a:pt x="1912117" y="487832"/>
                    <a:pt x="1845973" y="553975"/>
                  </a:cubicBezTo>
                  <a:lnTo>
                    <a:pt x="509099" y="1888790"/>
                  </a:lnTo>
                  <a:lnTo>
                    <a:pt x="682524" y="199659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25400" dist="127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882" name="TextBox 881">
            <a:extLst>
              <a:ext uri="{FF2B5EF4-FFF2-40B4-BE49-F238E27FC236}">
                <a16:creationId xmlns:a16="http://schemas.microsoft.com/office/drawing/2014/main" id="{3C474343-F03E-46B1-84B2-B19A2E4D0177}"/>
              </a:ext>
            </a:extLst>
          </p:cNvPr>
          <p:cNvSpPr txBox="1"/>
          <p:nvPr/>
        </p:nvSpPr>
        <p:spPr>
          <a:xfrm>
            <a:off x="744243" y="2153172"/>
            <a:ext cx="158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ПЕДАГОГИ</a:t>
            </a:r>
          </a:p>
        </p:txBody>
      </p:sp>
      <p:sp>
        <p:nvSpPr>
          <p:cNvPr id="883" name="TextBox 882">
            <a:extLst>
              <a:ext uri="{FF2B5EF4-FFF2-40B4-BE49-F238E27FC236}">
                <a16:creationId xmlns:a16="http://schemas.microsoft.com/office/drawing/2014/main" id="{3FC14597-33B7-453F-A003-45F0E2D5221C}"/>
              </a:ext>
            </a:extLst>
          </p:cNvPr>
          <p:cNvSpPr txBox="1"/>
          <p:nvPr/>
        </p:nvSpPr>
        <p:spPr>
          <a:xfrm>
            <a:off x="304800" y="3496738"/>
            <a:ext cx="314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ЗД школ, ЗД методкабинетов, методисты </a:t>
            </a:r>
          </a:p>
        </p:txBody>
      </p:sp>
      <p:sp>
        <p:nvSpPr>
          <p:cNvPr id="884" name="TextBox 883">
            <a:extLst>
              <a:ext uri="{FF2B5EF4-FFF2-40B4-BE49-F238E27FC236}">
                <a16:creationId xmlns:a16="http://schemas.microsoft.com/office/drawing/2014/main" id="{10234E0D-4FBE-4323-ABEC-F173A7096F9E}"/>
              </a:ext>
            </a:extLst>
          </p:cNvPr>
          <p:cNvSpPr txBox="1"/>
          <p:nvPr/>
        </p:nvSpPr>
        <p:spPr>
          <a:xfrm>
            <a:off x="135468" y="5046434"/>
            <a:ext cx="31580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для руководителей организаций образования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 и методических кабинетов (центров):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88" name="Rectangle 887">
            <a:extLst>
              <a:ext uri="{FF2B5EF4-FFF2-40B4-BE49-F238E27FC236}">
                <a16:creationId xmlns:a16="http://schemas.microsoft.com/office/drawing/2014/main" id="{DE28D1BB-2284-41BF-81B0-46825A3ED6B5}"/>
              </a:ext>
            </a:extLst>
          </p:cNvPr>
          <p:cNvSpPr/>
          <p:nvPr/>
        </p:nvSpPr>
        <p:spPr>
          <a:xfrm>
            <a:off x="3454400" y="1970948"/>
            <a:ext cx="8475133" cy="107705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9" name="Rectangle 888">
            <a:extLst>
              <a:ext uri="{FF2B5EF4-FFF2-40B4-BE49-F238E27FC236}">
                <a16:creationId xmlns:a16="http://schemas.microsoft.com/office/drawing/2014/main" id="{7B324980-E7AF-4323-AADD-96A5E9179B37}"/>
              </a:ext>
            </a:extLst>
          </p:cNvPr>
          <p:cNvSpPr/>
          <p:nvPr/>
        </p:nvSpPr>
        <p:spPr>
          <a:xfrm>
            <a:off x="3479808" y="3399866"/>
            <a:ext cx="8390465" cy="107053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0" name="Rectangle 889">
            <a:extLst>
              <a:ext uri="{FF2B5EF4-FFF2-40B4-BE49-F238E27FC236}">
                <a16:creationId xmlns:a16="http://schemas.microsoft.com/office/drawing/2014/main" id="{75090569-906F-472D-9184-47A2CF416BD6}"/>
              </a:ext>
            </a:extLst>
          </p:cNvPr>
          <p:cNvSpPr/>
          <p:nvPr/>
        </p:nvSpPr>
        <p:spPr>
          <a:xfrm>
            <a:off x="3488267" y="4947319"/>
            <a:ext cx="8356600" cy="103861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1" name="Freeform: Shape 890">
            <a:extLst>
              <a:ext uri="{FF2B5EF4-FFF2-40B4-BE49-F238E27FC236}">
                <a16:creationId xmlns:a16="http://schemas.microsoft.com/office/drawing/2014/main" id="{3CA6BE7D-A8FE-4236-916B-858B6112ECB7}"/>
              </a:ext>
            </a:extLst>
          </p:cNvPr>
          <p:cNvSpPr/>
          <p:nvPr/>
        </p:nvSpPr>
        <p:spPr>
          <a:xfrm>
            <a:off x="11200031" y="2271892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2" name="Freeform: Shape 891">
            <a:extLst>
              <a:ext uri="{FF2B5EF4-FFF2-40B4-BE49-F238E27FC236}">
                <a16:creationId xmlns:a16="http://schemas.microsoft.com/office/drawing/2014/main" id="{177C3894-6962-45B2-B6D3-739F96246BE9}"/>
              </a:ext>
            </a:extLst>
          </p:cNvPr>
          <p:cNvSpPr/>
          <p:nvPr/>
        </p:nvSpPr>
        <p:spPr>
          <a:xfrm>
            <a:off x="11206393" y="2202954"/>
            <a:ext cx="385143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3" name="Freeform: Shape 892">
            <a:extLst>
              <a:ext uri="{FF2B5EF4-FFF2-40B4-BE49-F238E27FC236}">
                <a16:creationId xmlns:a16="http://schemas.microsoft.com/office/drawing/2014/main" id="{F97DF7AC-FBE0-4B52-A19D-9E6D713E166C}"/>
              </a:ext>
            </a:extLst>
          </p:cNvPr>
          <p:cNvSpPr/>
          <p:nvPr/>
        </p:nvSpPr>
        <p:spPr>
          <a:xfrm>
            <a:off x="11166163" y="3683879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4" name="Freeform: Shape 893">
            <a:extLst>
              <a:ext uri="{FF2B5EF4-FFF2-40B4-BE49-F238E27FC236}">
                <a16:creationId xmlns:a16="http://schemas.microsoft.com/office/drawing/2014/main" id="{53664D54-AE33-439B-A811-B7BBD2ECCC50}"/>
              </a:ext>
            </a:extLst>
          </p:cNvPr>
          <p:cNvSpPr/>
          <p:nvPr/>
        </p:nvSpPr>
        <p:spPr>
          <a:xfrm>
            <a:off x="11157695" y="5383732"/>
            <a:ext cx="372516" cy="372514"/>
          </a:xfrm>
          <a:custGeom>
            <a:avLst/>
            <a:gdLst>
              <a:gd name="connsiteX0" fmla="*/ 65159 w 508153"/>
              <a:gd name="connsiteY0" fmla="*/ 59684 h 508153"/>
              <a:gd name="connsiteX1" fmla="*/ 65159 w 508153"/>
              <a:gd name="connsiteY1" fmla="*/ 60435 h 508153"/>
              <a:gd name="connsiteX2" fmla="*/ 60435 w 508153"/>
              <a:gd name="connsiteY2" fmla="*/ 60435 h 508153"/>
              <a:gd name="connsiteX3" fmla="*/ 60435 w 508153"/>
              <a:gd name="connsiteY3" fmla="*/ 447718 h 508153"/>
              <a:gd name="connsiteX4" fmla="*/ 62409 w 508153"/>
              <a:gd name="connsiteY4" fmla="*/ 447718 h 508153"/>
              <a:gd name="connsiteX5" fmla="*/ 62409 w 508153"/>
              <a:gd name="connsiteY5" fmla="*/ 448422 h 508153"/>
              <a:gd name="connsiteX6" fmla="*/ 446072 w 508153"/>
              <a:gd name="connsiteY6" fmla="*/ 448422 h 508153"/>
              <a:gd name="connsiteX7" fmla="*/ 446072 w 508153"/>
              <a:gd name="connsiteY7" fmla="*/ 447718 h 508153"/>
              <a:gd name="connsiteX8" fmla="*/ 447719 w 508153"/>
              <a:gd name="connsiteY8" fmla="*/ 447718 h 508153"/>
              <a:gd name="connsiteX9" fmla="*/ 447719 w 508153"/>
              <a:gd name="connsiteY9" fmla="*/ 93564 h 508153"/>
              <a:gd name="connsiteX10" fmla="*/ 448303 w 508153"/>
              <a:gd name="connsiteY10" fmla="*/ 93564 h 508153"/>
              <a:gd name="connsiteX11" fmla="*/ 448303 w 508153"/>
              <a:gd name="connsiteY11" fmla="*/ 59684 h 508153"/>
              <a:gd name="connsiteX12" fmla="*/ 0 w 508153"/>
              <a:gd name="connsiteY12" fmla="*/ 0 h 508153"/>
              <a:gd name="connsiteX13" fmla="*/ 508153 w 508153"/>
              <a:gd name="connsiteY13" fmla="*/ 0 h 508153"/>
              <a:gd name="connsiteX14" fmla="*/ 508153 w 508153"/>
              <a:gd name="connsiteY14" fmla="*/ 508153 h 508153"/>
              <a:gd name="connsiteX15" fmla="*/ 0 w 508153"/>
              <a:gd name="connsiteY15" fmla="*/ 508153 h 50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8153" h="508153">
                <a:moveTo>
                  <a:pt x="65159" y="59684"/>
                </a:moveTo>
                <a:lnTo>
                  <a:pt x="65159" y="60435"/>
                </a:lnTo>
                <a:lnTo>
                  <a:pt x="60435" y="60435"/>
                </a:lnTo>
                <a:lnTo>
                  <a:pt x="60435" y="447718"/>
                </a:lnTo>
                <a:lnTo>
                  <a:pt x="62409" y="447718"/>
                </a:lnTo>
                <a:lnTo>
                  <a:pt x="62409" y="448422"/>
                </a:lnTo>
                <a:lnTo>
                  <a:pt x="446072" y="448422"/>
                </a:lnTo>
                <a:lnTo>
                  <a:pt x="446072" y="447718"/>
                </a:lnTo>
                <a:lnTo>
                  <a:pt x="447719" y="447718"/>
                </a:lnTo>
                <a:lnTo>
                  <a:pt x="447719" y="93564"/>
                </a:lnTo>
                <a:lnTo>
                  <a:pt x="448303" y="93564"/>
                </a:lnTo>
                <a:lnTo>
                  <a:pt x="448303" y="59684"/>
                </a:lnTo>
                <a:close/>
                <a:moveTo>
                  <a:pt x="0" y="0"/>
                </a:moveTo>
                <a:lnTo>
                  <a:pt x="508153" y="0"/>
                </a:lnTo>
                <a:lnTo>
                  <a:pt x="508153" y="508153"/>
                </a:lnTo>
                <a:lnTo>
                  <a:pt x="0" y="50815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5" name="Freeform: Shape 894">
            <a:extLst>
              <a:ext uri="{FF2B5EF4-FFF2-40B4-BE49-F238E27FC236}">
                <a16:creationId xmlns:a16="http://schemas.microsoft.com/office/drawing/2014/main" id="{75031C0D-228F-4317-A7EA-B341BA3C4FFE}"/>
              </a:ext>
            </a:extLst>
          </p:cNvPr>
          <p:cNvSpPr/>
          <p:nvPr/>
        </p:nvSpPr>
        <p:spPr>
          <a:xfrm>
            <a:off x="11164058" y="3696813"/>
            <a:ext cx="385143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6" name="Freeform: Shape 895">
            <a:extLst>
              <a:ext uri="{FF2B5EF4-FFF2-40B4-BE49-F238E27FC236}">
                <a16:creationId xmlns:a16="http://schemas.microsoft.com/office/drawing/2014/main" id="{B3ECCFFE-98DB-491C-80EE-69723B606473}"/>
              </a:ext>
            </a:extLst>
          </p:cNvPr>
          <p:cNvSpPr/>
          <p:nvPr/>
        </p:nvSpPr>
        <p:spPr>
          <a:xfrm>
            <a:off x="11161465" y="5411008"/>
            <a:ext cx="385143" cy="372514"/>
          </a:xfrm>
          <a:custGeom>
            <a:avLst/>
            <a:gdLst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383663 w 383663"/>
              <a:gd name="connsiteY4" fmla="*/ 354858 h 354858"/>
              <a:gd name="connsiteX5" fmla="*/ 0 w 383663"/>
              <a:gd name="connsiteY5" fmla="*/ 354858 h 354858"/>
              <a:gd name="connsiteX6" fmla="*/ 0 w 383663"/>
              <a:gd name="connsiteY6" fmla="*/ 354154 h 354858"/>
              <a:gd name="connsiteX7" fmla="*/ 177414 w 383663"/>
              <a:gd name="connsiteY7" fmla="*/ 354154 h 354858"/>
              <a:gd name="connsiteX8" fmla="*/ 5975 w 383663"/>
              <a:gd name="connsiteY8" fmla="*/ 168762 h 354858"/>
              <a:gd name="connsiteX9" fmla="*/ 31730 w 383663"/>
              <a:gd name="connsiteY9" fmla="*/ 92306 h 354858"/>
              <a:gd name="connsiteX10" fmla="*/ 179862 w 383663"/>
              <a:gd name="connsiteY10" fmla="*/ 208180 h 354858"/>
              <a:gd name="connsiteX11" fmla="*/ 287872 w 383663"/>
              <a:gd name="connsiteY11" fmla="*/ 0 h 354858"/>
              <a:gd name="connsiteX0" fmla="*/ 287872 w 383663"/>
              <a:gd name="connsiteY0" fmla="*/ 0 h 354858"/>
              <a:gd name="connsiteX1" fmla="*/ 372135 w 383663"/>
              <a:gd name="connsiteY1" fmla="*/ 0 h 354858"/>
              <a:gd name="connsiteX2" fmla="*/ 185157 w 383663"/>
              <a:gd name="connsiteY2" fmla="*/ 354154 h 354858"/>
              <a:gd name="connsiteX3" fmla="*/ 383663 w 383663"/>
              <a:gd name="connsiteY3" fmla="*/ 354154 h 354858"/>
              <a:gd name="connsiteX4" fmla="*/ 0 w 383663"/>
              <a:gd name="connsiteY4" fmla="*/ 354858 h 354858"/>
              <a:gd name="connsiteX5" fmla="*/ 0 w 383663"/>
              <a:gd name="connsiteY5" fmla="*/ 354154 h 354858"/>
              <a:gd name="connsiteX6" fmla="*/ 177414 w 383663"/>
              <a:gd name="connsiteY6" fmla="*/ 354154 h 354858"/>
              <a:gd name="connsiteX7" fmla="*/ 5975 w 383663"/>
              <a:gd name="connsiteY7" fmla="*/ 168762 h 354858"/>
              <a:gd name="connsiteX8" fmla="*/ 31730 w 383663"/>
              <a:gd name="connsiteY8" fmla="*/ 92306 h 354858"/>
              <a:gd name="connsiteX9" fmla="*/ 179862 w 383663"/>
              <a:gd name="connsiteY9" fmla="*/ 208180 h 354858"/>
              <a:gd name="connsiteX10" fmla="*/ 287872 w 383663"/>
              <a:gd name="connsiteY10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0 w 372135"/>
              <a:gd name="connsiteY4" fmla="*/ 354154 h 354858"/>
              <a:gd name="connsiteX5" fmla="*/ 177414 w 372135"/>
              <a:gd name="connsiteY5" fmla="*/ 354154 h 354858"/>
              <a:gd name="connsiteX6" fmla="*/ 5975 w 372135"/>
              <a:gd name="connsiteY6" fmla="*/ 168762 h 354858"/>
              <a:gd name="connsiteX7" fmla="*/ 31730 w 372135"/>
              <a:gd name="connsiteY7" fmla="*/ 92306 h 354858"/>
              <a:gd name="connsiteX8" fmla="*/ 179862 w 372135"/>
              <a:gd name="connsiteY8" fmla="*/ 208180 h 354858"/>
              <a:gd name="connsiteX9" fmla="*/ 287872 w 372135"/>
              <a:gd name="connsiteY9" fmla="*/ 0 h 354858"/>
              <a:gd name="connsiteX0" fmla="*/ 287872 w 372135"/>
              <a:gd name="connsiteY0" fmla="*/ 0 h 354858"/>
              <a:gd name="connsiteX1" fmla="*/ 372135 w 372135"/>
              <a:gd name="connsiteY1" fmla="*/ 0 h 354858"/>
              <a:gd name="connsiteX2" fmla="*/ 185157 w 372135"/>
              <a:gd name="connsiteY2" fmla="*/ 354154 h 354858"/>
              <a:gd name="connsiteX3" fmla="*/ 0 w 372135"/>
              <a:gd name="connsiteY3" fmla="*/ 354858 h 354858"/>
              <a:gd name="connsiteX4" fmla="*/ 177414 w 372135"/>
              <a:gd name="connsiteY4" fmla="*/ 354154 h 354858"/>
              <a:gd name="connsiteX5" fmla="*/ 5975 w 372135"/>
              <a:gd name="connsiteY5" fmla="*/ 168762 h 354858"/>
              <a:gd name="connsiteX6" fmla="*/ 31730 w 372135"/>
              <a:gd name="connsiteY6" fmla="*/ 92306 h 354858"/>
              <a:gd name="connsiteX7" fmla="*/ 179862 w 372135"/>
              <a:gd name="connsiteY7" fmla="*/ 208180 h 354858"/>
              <a:gd name="connsiteX8" fmla="*/ 287872 w 372135"/>
              <a:gd name="connsiteY8" fmla="*/ 0 h 354858"/>
              <a:gd name="connsiteX0" fmla="*/ 281897 w 366160"/>
              <a:gd name="connsiteY0" fmla="*/ 0 h 354154"/>
              <a:gd name="connsiteX1" fmla="*/ 366160 w 366160"/>
              <a:gd name="connsiteY1" fmla="*/ 0 h 354154"/>
              <a:gd name="connsiteX2" fmla="*/ 179182 w 366160"/>
              <a:gd name="connsiteY2" fmla="*/ 354154 h 354154"/>
              <a:gd name="connsiteX3" fmla="*/ 171439 w 366160"/>
              <a:gd name="connsiteY3" fmla="*/ 354154 h 354154"/>
              <a:gd name="connsiteX4" fmla="*/ 0 w 366160"/>
              <a:gd name="connsiteY4" fmla="*/ 168762 h 354154"/>
              <a:gd name="connsiteX5" fmla="*/ 25755 w 366160"/>
              <a:gd name="connsiteY5" fmla="*/ 92306 h 354154"/>
              <a:gd name="connsiteX6" fmla="*/ 173887 w 366160"/>
              <a:gd name="connsiteY6" fmla="*/ 208180 h 354154"/>
              <a:gd name="connsiteX7" fmla="*/ 281897 w 366160"/>
              <a:gd name="connsiteY7" fmla="*/ 0 h 354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6160" h="354154">
                <a:moveTo>
                  <a:pt x="281897" y="0"/>
                </a:moveTo>
                <a:lnTo>
                  <a:pt x="366160" y="0"/>
                </a:lnTo>
                <a:cubicBezTo>
                  <a:pt x="297282" y="97851"/>
                  <a:pt x="230801" y="237971"/>
                  <a:pt x="179182" y="354154"/>
                </a:cubicBezTo>
                <a:lnTo>
                  <a:pt x="171439" y="354154"/>
                </a:lnTo>
                <a:cubicBezTo>
                  <a:pt x="130348" y="287662"/>
                  <a:pt x="88066" y="176483"/>
                  <a:pt x="0" y="168762"/>
                </a:cubicBezTo>
                <a:lnTo>
                  <a:pt x="25755" y="92306"/>
                </a:lnTo>
                <a:cubicBezTo>
                  <a:pt x="109280" y="119668"/>
                  <a:pt x="132183" y="149667"/>
                  <a:pt x="173887" y="208180"/>
                </a:cubicBezTo>
                <a:cubicBezTo>
                  <a:pt x="212269" y="122778"/>
                  <a:pt x="233856" y="77184"/>
                  <a:pt x="281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98" name="TextBox 897">
            <a:extLst>
              <a:ext uri="{FF2B5EF4-FFF2-40B4-BE49-F238E27FC236}">
                <a16:creationId xmlns:a16="http://schemas.microsoft.com/office/drawing/2014/main" id="{544C1504-CFE2-46BC-A1A4-A4E9B18D4416}"/>
              </a:ext>
            </a:extLst>
          </p:cNvPr>
          <p:cNvSpPr txBox="1"/>
          <p:nvPr/>
        </p:nvSpPr>
        <p:spPr>
          <a:xfrm>
            <a:off x="3539068" y="2040480"/>
            <a:ext cx="65955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k-KZ" sz="1400" dirty="0">
                <a:latin typeface="Arial" pitchFamily="34" charset="0"/>
                <a:cs typeface="Arial" pitchFamily="34" charset="0"/>
              </a:rPr>
              <a:t>НКТ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; 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эссе</a:t>
            </a:r>
            <a:r>
              <a:rPr lang="kk-KZ" sz="1400" b="1" dirty="0"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квалификационная оценка; 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комплексное аналитическое обобщение результатов деятельности;</a:t>
            </a:r>
          </a:p>
        </p:txBody>
      </p:sp>
      <p:sp>
        <p:nvSpPr>
          <p:cNvPr id="899" name="TextBox 898">
            <a:extLst>
              <a:ext uri="{FF2B5EF4-FFF2-40B4-BE49-F238E27FC236}">
                <a16:creationId xmlns:a16="http://schemas.microsoft.com/office/drawing/2014/main" id="{851572E7-76DA-4B17-89F2-83FA3D9C1B54}"/>
              </a:ext>
            </a:extLst>
          </p:cNvPr>
          <p:cNvSpPr txBox="1"/>
          <p:nvPr/>
        </p:nvSpPr>
        <p:spPr>
          <a:xfrm>
            <a:off x="3437467" y="3472199"/>
            <a:ext cx="751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квалификационная оценка; 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комплексное аналитическое обобщение результатов деятельности; </a:t>
            </a:r>
          </a:p>
          <a:p>
            <a:pPr lvl="0"/>
            <a:r>
              <a:rPr lang="ru-RU" sz="1400" dirty="0">
                <a:latin typeface="Arial" pitchFamily="34" charset="0"/>
                <a:cs typeface="Arial" pitchFamily="34" charset="0"/>
              </a:rPr>
              <a:t>собеседование на заседании аттестационной комиссии с презентацией результатов деятельности (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при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несовпадени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оценки 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самооценивания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и оценки комиссии)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00" name="TextBox 899">
            <a:extLst>
              <a:ext uri="{FF2B5EF4-FFF2-40B4-BE49-F238E27FC236}">
                <a16:creationId xmlns:a16="http://schemas.microsoft.com/office/drawing/2014/main" id="{9E8810E0-C931-4610-85D8-88FE06AEEE0C}"/>
              </a:ext>
            </a:extLst>
          </p:cNvPr>
          <p:cNvSpPr txBox="1"/>
          <p:nvPr/>
        </p:nvSpPr>
        <p:spPr>
          <a:xfrm>
            <a:off x="3572464" y="4916635"/>
            <a:ext cx="74172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itchFamily="34" charset="0"/>
                <a:cs typeface="Arial" pitchFamily="34" charset="0"/>
              </a:rPr>
              <a:t>НКТ;</a:t>
            </a: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 квалификационная оценка; </a:t>
            </a: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 комплексное аналитическое обобщение результатов деятельности;</a:t>
            </a:r>
          </a:p>
          <a:p>
            <a:r>
              <a:rPr lang="ru-RU" sz="1400" dirty="0">
                <a:latin typeface="Arial" pitchFamily="34" charset="0"/>
                <a:cs typeface="Arial" pitchFamily="34" charset="0"/>
              </a:rPr>
              <a:t>собеседование на заседании 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К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омиссии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с презентацией результатов деятельности (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при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latin typeface="Arial" pitchFamily="34" charset="0"/>
                <a:cs typeface="Arial" pitchFamily="34" charset="0"/>
              </a:rPr>
              <a:t>несовпадени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и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оценки </a:t>
            </a:r>
            <a:r>
              <a:rPr lang="kk-KZ" sz="1400" dirty="0">
                <a:latin typeface="Arial" pitchFamily="34" charset="0"/>
                <a:cs typeface="Arial" pitchFamily="34" charset="0"/>
              </a:rPr>
              <a:t>самооценивания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и оценки комиссии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-558960" y="983348"/>
            <a:ext cx="12192000" cy="419379"/>
          </a:xfrm>
        </p:spPr>
        <p:txBody>
          <a:bodyPr>
            <a:normAutofit lnSpcReduction="10000"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соответствии с п.15. приказа №561</a:t>
            </a:r>
            <a:endParaRPr lang="en-US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72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3860A5C1-0E14-4905-8CCF-24A2F3120148}"/>
              </a:ext>
            </a:extLst>
          </p:cNvPr>
          <p:cNvCxnSpPr>
            <a:cxnSpLocks/>
          </p:cNvCxnSpPr>
          <p:nvPr/>
        </p:nvCxnSpPr>
        <p:spPr>
          <a:xfrm flipV="1">
            <a:off x="6101599" y="3523698"/>
            <a:ext cx="1777391" cy="592157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3CE7302-7736-4530-A240-E9CC1DD07D33}"/>
              </a:ext>
            </a:extLst>
          </p:cNvPr>
          <p:cNvCxnSpPr>
            <a:cxnSpLocks/>
          </p:cNvCxnSpPr>
          <p:nvPr/>
        </p:nvCxnSpPr>
        <p:spPr>
          <a:xfrm flipH="1" flipV="1">
            <a:off x="4327731" y="3608364"/>
            <a:ext cx="1753511" cy="558410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ounded Rectangle 79">
            <a:extLst>
              <a:ext uri="{FF2B5EF4-FFF2-40B4-BE49-F238E27FC236}">
                <a16:creationId xmlns:a16="http://schemas.microsoft.com/office/drawing/2014/main" id="{38B00C1C-7E1C-4D8E-87C7-EC0C9D4847D3}"/>
              </a:ext>
            </a:extLst>
          </p:cNvPr>
          <p:cNvSpPr/>
          <p:nvPr/>
        </p:nvSpPr>
        <p:spPr>
          <a:xfrm>
            <a:off x="482603" y="1540933"/>
            <a:ext cx="3870524" cy="111762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FDADA77F-BEB9-4F7D-8AB3-3AB53E065B78}"/>
              </a:ext>
            </a:extLst>
          </p:cNvPr>
          <p:cNvCxnSpPr>
            <a:cxnSpLocks/>
            <a:endCxn id="172" idx="1"/>
          </p:cNvCxnSpPr>
          <p:nvPr/>
        </p:nvCxnSpPr>
        <p:spPr>
          <a:xfrm flipV="1">
            <a:off x="6076198" y="2010843"/>
            <a:ext cx="1777391" cy="1966942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761EB33-CB55-41E1-A5C1-181C4BF7C069}"/>
              </a:ext>
            </a:extLst>
          </p:cNvPr>
          <p:cNvCxnSpPr>
            <a:cxnSpLocks/>
            <a:endCxn id="163" idx="3"/>
          </p:cNvCxnSpPr>
          <p:nvPr/>
        </p:nvCxnSpPr>
        <p:spPr>
          <a:xfrm flipH="1" flipV="1">
            <a:off x="4353131" y="2099743"/>
            <a:ext cx="1753511" cy="1856822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8B8BCD8B-F9C0-45DE-A55B-43D0FA39B69D}"/>
              </a:ext>
            </a:extLst>
          </p:cNvPr>
          <p:cNvCxnSpPr>
            <a:cxnSpLocks/>
          </p:cNvCxnSpPr>
          <p:nvPr/>
        </p:nvCxnSpPr>
        <p:spPr>
          <a:xfrm flipH="1">
            <a:off x="4327727" y="4446304"/>
            <a:ext cx="1742876" cy="517415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val 169">
            <a:extLst>
              <a:ext uri="{FF2B5EF4-FFF2-40B4-BE49-F238E27FC236}">
                <a16:creationId xmlns:a16="http://schemas.microsoft.com/office/drawing/2014/main" id="{8E02F821-DC73-44F1-AFE0-15CDB3CB96CB}"/>
              </a:ext>
            </a:extLst>
          </p:cNvPr>
          <p:cNvSpPr/>
          <p:nvPr/>
        </p:nvSpPr>
        <p:spPr>
          <a:xfrm>
            <a:off x="5112976" y="2973538"/>
            <a:ext cx="1966053" cy="196605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DD174FC5-499F-4A6C-993F-2E90456E8D45}"/>
              </a:ext>
            </a:extLst>
          </p:cNvPr>
          <p:cNvSpPr/>
          <p:nvPr/>
        </p:nvSpPr>
        <p:spPr>
          <a:xfrm>
            <a:off x="5347860" y="3208416"/>
            <a:ext cx="1496295" cy="1496294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sp>
        <p:nvSpPr>
          <p:cNvPr id="172" name="Rounded Rectangle 6">
            <a:extLst>
              <a:ext uri="{FF2B5EF4-FFF2-40B4-BE49-F238E27FC236}">
                <a16:creationId xmlns:a16="http://schemas.microsoft.com/office/drawing/2014/main" id="{C4FFD84B-BC55-4EFD-A273-43BD47413EC6}"/>
              </a:ext>
            </a:extLst>
          </p:cNvPr>
          <p:cNvSpPr/>
          <p:nvPr/>
        </p:nvSpPr>
        <p:spPr>
          <a:xfrm>
            <a:off x="7853589" y="1363133"/>
            <a:ext cx="3965887" cy="129542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2" name="Group 172">
            <a:extLst>
              <a:ext uri="{FF2B5EF4-FFF2-40B4-BE49-F238E27FC236}">
                <a16:creationId xmlns:a16="http://schemas.microsoft.com/office/drawing/2014/main" id="{38E787CA-E99D-4C82-8650-ECB9C2920CFC}"/>
              </a:ext>
            </a:extLst>
          </p:cNvPr>
          <p:cNvGrpSpPr/>
          <p:nvPr/>
        </p:nvGrpSpPr>
        <p:grpSpPr>
          <a:xfrm>
            <a:off x="8048077" y="1762180"/>
            <a:ext cx="609147" cy="609146"/>
            <a:chOff x="6012160" y="1708285"/>
            <a:chExt cx="609146" cy="609146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598BB2E6-CE6F-4505-AD34-FCBAA49CF16C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E0A7E62-D0BD-4F6D-B67C-3BA312406209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5715D8F2-3332-448D-9D4C-7B0307713D9C}"/>
              </a:ext>
            </a:extLst>
          </p:cNvPr>
          <p:cNvSpPr txBox="1"/>
          <p:nvPr/>
        </p:nvSpPr>
        <p:spPr>
          <a:xfrm>
            <a:off x="8804685" y="1701844"/>
            <a:ext cx="2188841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Методисты  методкабинетов </a:t>
            </a:r>
            <a:endParaRPr lang="ko-KR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185">
            <a:extLst>
              <a:ext uri="{FF2B5EF4-FFF2-40B4-BE49-F238E27FC236}">
                <a16:creationId xmlns:a16="http://schemas.microsoft.com/office/drawing/2014/main" id="{4D09F630-D61E-48ED-98FC-204BE102CFCE}"/>
              </a:ext>
            </a:extLst>
          </p:cNvPr>
          <p:cNvGrpSpPr/>
          <p:nvPr/>
        </p:nvGrpSpPr>
        <p:grpSpPr>
          <a:xfrm>
            <a:off x="3603609" y="1939980"/>
            <a:ext cx="609147" cy="609146"/>
            <a:chOff x="2410349" y="1708285"/>
            <a:chExt cx="609146" cy="609146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967B7EAD-2E56-42CB-A210-208019B4C4E2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F06D34C0-8C6F-412A-AD4A-6E9A8C1BA0FF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 dirty="0"/>
            </a:p>
          </p:txBody>
        </p:sp>
      </p:grpSp>
      <p:sp>
        <p:nvSpPr>
          <p:cNvPr id="190" name="TextBox 189">
            <a:extLst>
              <a:ext uri="{FF2B5EF4-FFF2-40B4-BE49-F238E27FC236}">
                <a16:creationId xmlns:a16="http://schemas.microsoft.com/office/drawing/2014/main" id="{13CD515E-9D3C-43DE-8762-F1C4080F2034}"/>
              </a:ext>
            </a:extLst>
          </p:cNvPr>
          <p:cNvSpPr txBox="1"/>
          <p:nvPr/>
        </p:nvSpPr>
        <p:spPr>
          <a:xfrm>
            <a:off x="1088419" y="1659510"/>
            <a:ext cx="2214512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Руководители учреждений </a:t>
            </a:r>
            <a:endParaRPr lang="ko-KR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C3BEBDB-DAD1-480E-BA98-C97C140FE162}"/>
              </a:ext>
            </a:extLst>
          </p:cNvPr>
          <p:cNvSpPr txBox="1"/>
          <p:nvPr/>
        </p:nvSpPr>
        <p:spPr>
          <a:xfrm>
            <a:off x="3727457" y="210606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AEA30AF-1668-4AAD-835C-3FBC7A2DCAAD}"/>
              </a:ext>
            </a:extLst>
          </p:cNvPr>
          <p:cNvSpPr txBox="1"/>
          <p:nvPr/>
        </p:nvSpPr>
        <p:spPr>
          <a:xfrm>
            <a:off x="3727457" y="5511696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DEA93EEC-380F-479F-8C18-473F268777F8}"/>
              </a:ext>
            </a:extLst>
          </p:cNvPr>
          <p:cNvSpPr txBox="1"/>
          <p:nvPr/>
        </p:nvSpPr>
        <p:spPr>
          <a:xfrm>
            <a:off x="8154993" y="200446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ounded Rectangle 55">
            <a:extLst>
              <a:ext uri="{FF2B5EF4-FFF2-40B4-BE49-F238E27FC236}">
                <a16:creationId xmlns:a16="http://schemas.microsoft.com/office/drawing/2014/main" id="{5454F208-7B56-4D49-AB6C-FE011F4CC207}"/>
              </a:ext>
            </a:extLst>
          </p:cNvPr>
          <p:cNvSpPr/>
          <p:nvPr/>
        </p:nvSpPr>
        <p:spPr>
          <a:xfrm>
            <a:off x="7874008" y="2965762"/>
            <a:ext cx="3886201" cy="1403038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200"/>
          </a:p>
        </p:txBody>
      </p:sp>
      <p:grpSp>
        <p:nvGrpSpPr>
          <p:cNvPr id="11" name="Group 202">
            <a:extLst>
              <a:ext uri="{FF2B5EF4-FFF2-40B4-BE49-F238E27FC236}">
                <a16:creationId xmlns:a16="http://schemas.microsoft.com/office/drawing/2014/main" id="{EE6FBD37-8E86-409E-B678-5EC25F5D100B}"/>
              </a:ext>
            </a:extLst>
          </p:cNvPr>
          <p:cNvGrpSpPr/>
          <p:nvPr/>
        </p:nvGrpSpPr>
        <p:grpSpPr>
          <a:xfrm>
            <a:off x="8005745" y="3346123"/>
            <a:ext cx="609147" cy="609146"/>
            <a:chOff x="6012160" y="1708285"/>
            <a:chExt cx="609146" cy="609146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0A4FE587-23BC-4B9B-9E32-20B10B06E2C5}"/>
                </a:ext>
              </a:extLst>
            </p:cNvPr>
            <p:cNvSpPr/>
            <p:nvPr/>
          </p:nvSpPr>
          <p:spPr>
            <a:xfrm>
              <a:off x="6012160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200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D3B76A04-056D-4395-B7EE-43954B7F8469}"/>
                </a:ext>
              </a:extLst>
            </p:cNvPr>
            <p:cNvSpPr/>
            <p:nvPr/>
          </p:nvSpPr>
          <p:spPr>
            <a:xfrm>
              <a:off x="6113041" y="1809166"/>
              <a:ext cx="428650" cy="4286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207" name="TextBox 206">
            <a:extLst>
              <a:ext uri="{FF2B5EF4-FFF2-40B4-BE49-F238E27FC236}">
                <a16:creationId xmlns:a16="http://schemas.microsoft.com/office/drawing/2014/main" id="{84C92812-F731-484A-BF4A-D37D6452C9C4}"/>
              </a:ext>
            </a:extLst>
          </p:cNvPr>
          <p:cNvSpPr txBox="1"/>
          <p:nvPr/>
        </p:nvSpPr>
        <p:spPr>
          <a:xfrm>
            <a:off x="8652941" y="3251924"/>
            <a:ext cx="2887135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Заместители </a:t>
            </a:r>
          </a:p>
          <a:p>
            <a:pPr algn="ctr"/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руководителя организации образования  </a:t>
            </a:r>
            <a:endParaRPr lang="ko-KR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" name="Rounded Rectangle 116">
            <a:extLst>
              <a:ext uri="{FF2B5EF4-FFF2-40B4-BE49-F238E27FC236}">
                <a16:creationId xmlns:a16="http://schemas.microsoft.com/office/drawing/2014/main" id="{FADF8FDA-7292-4130-B675-FB814966CE12}"/>
              </a:ext>
            </a:extLst>
          </p:cNvPr>
          <p:cNvSpPr/>
          <p:nvPr/>
        </p:nvSpPr>
        <p:spPr>
          <a:xfrm>
            <a:off x="660403" y="2965763"/>
            <a:ext cx="3750732" cy="1276037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grpSp>
        <p:nvGrpSpPr>
          <p:cNvPr id="13" name="Group 209">
            <a:extLst>
              <a:ext uri="{FF2B5EF4-FFF2-40B4-BE49-F238E27FC236}">
                <a16:creationId xmlns:a16="http://schemas.microsoft.com/office/drawing/2014/main" id="{B333C2AE-BC07-4A4B-B4D7-4DBF1D85DDF0}"/>
              </a:ext>
            </a:extLst>
          </p:cNvPr>
          <p:cNvGrpSpPr/>
          <p:nvPr/>
        </p:nvGrpSpPr>
        <p:grpSpPr>
          <a:xfrm>
            <a:off x="3629009" y="3312257"/>
            <a:ext cx="609147" cy="609146"/>
            <a:chOff x="2410349" y="1708285"/>
            <a:chExt cx="609146" cy="609146"/>
          </a:xfrm>
        </p:grpSpPr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2DA3971A-8CD6-4DF5-AC49-8BE10DA50659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AC6F4E51-BD52-4B3B-9F9A-AAE82AFDEE2D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/>
            </a:p>
          </p:txBody>
        </p:sp>
      </p:grpSp>
      <p:sp>
        <p:nvSpPr>
          <p:cNvPr id="214" name="TextBox 213">
            <a:extLst>
              <a:ext uri="{FF2B5EF4-FFF2-40B4-BE49-F238E27FC236}">
                <a16:creationId xmlns:a16="http://schemas.microsoft.com/office/drawing/2014/main" id="{E11E80F0-42A5-4F88-9990-4977944A112B}"/>
              </a:ext>
            </a:extLst>
          </p:cNvPr>
          <p:cNvSpPr txBox="1"/>
          <p:nvPr/>
        </p:nvSpPr>
        <p:spPr>
          <a:xfrm>
            <a:off x="846667" y="3082588"/>
            <a:ext cx="3022600" cy="101566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 дошкольных, внешкольных учреждений</a:t>
            </a:r>
            <a:endParaRPr lang="ko-KR" alt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6DE98576-52B0-44C4-BEDC-8241F55F0FF6}"/>
              </a:ext>
            </a:extLst>
          </p:cNvPr>
          <p:cNvSpPr txBox="1"/>
          <p:nvPr/>
        </p:nvSpPr>
        <p:spPr>
          <a:xfrm>
            <a:off x="3769793" y="346986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B8A7C2F0-822D-44F2-9201-8F52525A3007}"/>
              </a:ext>
            </a:extLst>
          </p:cNvPr>
          <p:cNvSpPr txBox="1"/>
          <p:nvPr/>
        </p:nvSpPr>
        <p:spPr>
          <a:xfrm>
            <a:off x="8154993" y="3537601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Rounded Rectangle 124">
            <a:extLst>
              <a:ext uri="{FF2B5EF4-FFF2-40B4-BE49-F238E27FC236}">
                <a16:creationId xmlns:a16="http://schemas.microsoft.com/office/drawing/2014/main" id="{856FBD1D-EB20-47E0-A35B-9BB9B801D419}"/>
              </a:ext>
            </a:extLst>
          </p:cNvPr>
          <p:cNvSpPr/>
          <p:nvPr/>
        </p:nvSpPr>
        <p:spPr>
          <a:xfrm>
            <a:off x="711209" y="4583573"/>
            <a:ext cx="3624991" cy="12499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ko-KR" altLang="en-US" sz="1200"/>
          </a:p>
        </p:txBody>
      </p:sp>
      <p:grpSp>
        <p:nvGrpSpPr>
          <p:cNvPr id="17" name="Group 225">
            <a:extLst>
              <a:ext uri="{FF2B5EF4-FFF2-40B4-BE49-F238E27FC236}">
                <a16:creationId xmlns:a16="http://schemas.microsoft.com/office/drawing/2014/main" id="{869860B3-61C7-402E-A364-BB1A5FD2E2A5}"/>
              </a:ext>
            </a:extLst>
          </p:cNvPr>
          <p:cNvGrpSpPr/>
          <p:nvPr/>
        </p:nvGrpSpPr>
        <p:grpSpPr>
          <a:xfrm>
            <a:off x="3544341" y="4887734"/>
            <a:ext cx="609147" cy="609146"/>
            <a:chOff x="2410349" y="1708285"/>
            <a:chExt cx="609146" cy="609146"/>
          </a:xfrm>
        </p:grpSpPr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3CDFAFAB-3814-4C09-A91A-C61C091376C3}"/>
                </a:ext>
              </a:extLst>
            </p:cNvPr>
            <p:cNvSpPr/>
            <p:nvPr/>
          </p:nvSpPr>
          <p:spPr>
            <a:xfrm>
              <a:off x="2410349" y="1708285"/>
              <a:ext cx="609146" cy="609146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ko-KR" altLang="en-US" sz="1200"/>
            </a:p>
          </p:txBody>
        </p:sp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D51272CE-7500-4E03-BDA8-A41F9C320167}"/>
                </a:ext>
              </a:extLst>
            </p:cNvPr>
            <p:cNvSpPr/>
            <p:nvPr/>
          </p:nvSpPr>
          <p:spPr>
            <a:xfrm>
              <a:off x="2511230" y="1798533"/>
              <a:ext cx="428650" cy="4286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12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0" name="TextBox 229">
            <a:extLst>
              <a:ext uri="{FF2B5EF4-FFF2-40B4-BE49-F238E27FC236}">
                <a16:creationId xmlns:a16="http://schemas.microsoft.com/office/drawing/2014/main" id="{E4B5F46D-E37A-483C-B7A7-AF0C7AAF904C}"/>
              </a:ext>
            </a:extLst>
          </p:cNvPr>
          <p:cNvSpPr txBox="1"/>
          <p:nvPr/>
        </p:nvSpPr>
        <p:spPr>
          <a:xfrm>
            <a:off x="939803" y="4725796"/>
            <a:ext cx="2607732" cy="92333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ru-RU" altLang="ko-KR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Педагоги  общеобразовательных школ </a:t>
            </a:r>
            <a:endParaRPr lang="ko-KR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C83E5522-B620-4BFC-97F6-A7E5F90849F9}"/>
              </a:ext>
            </a:extLst>
          </p:cNvPr>
          <p:cNvSpPr txBox="1"/>
          <p:nvPr/>
        </p:nvSpPr>
        <p:spPr>
          <a:xfrm>
            <a:off x="3727457" y="437648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3955EDB4-67DB-49E2-BE12-E4CB7225A954}"/>
              </a:ext>
            </a:extLst>
          </p:cNvPr>
          <p:cNvSpPr txBox="1"/>
          <p:nvPr/>
        </p:nvSpPr>
        <p:spPr>
          <a:xfrm>
            <a:off x="8121128" y="4376487"/>
            <a:ext cx="361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07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Donut 24">
            <a:extLst>
              <a:ext uri="{FF2B5EF4-FFF2-40B4-BE49-F238E27FC236}">
                <a16:creationId xmlns:a16="http://schemas.microsoft.com/office/drawing/2014/main" id="{8F3DD747-4624-478A-9454-07FF42DB6845}"/>
              </a:ext>
            </a:extLst>
          </p:cNvPr>
          <p:cNvSpPr/>
          <p:nvPr/>
        </p:nvSpPr>
        <p:spPr>
          <a:xfrm>
            <a:off x="5869909" y="3670864"/>
            <a:ext cx="521011" cy="525251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81" name="Заголовок 1"/>
          <p:cNvSpPr txBox="1">
            <a:spLocks/>
          </p:cNvSpPr>
          <p:nvPr/>
        </p:nvSpPr>
        <p:spPr>
          <a:xfrm>
            <a:off x="-1" y="135467"/>
            <a:ext cx="5384801" cy="89107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Подлежат прохождению НКТ</a:t>
            </a:r>
          </a:p>
        </p:txBody>
      </p:sp>
      <p:sp>
        <p:nvSpPr>
          <p:cNvPr id="83" name="Заголовок 1"/>
          <p:cNvSpPr txBox="1">
            <a:spLocks/>
          </p:cNvSpPr>
          <p:nvPr/>
        </p:nvSpPr>
        <p:spPr>
          <a:xfrm>
            <a:off x="6646336" y="110067"/>
            <a:ext cx="5249333" cy="838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Не проходят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НКТ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DE98576-52B0-44C4-BEDC-8241F55F0FF6}"/>
              </a:ext>
            </a:extLst>
          </p:cNvPr>
          <p:cNvSpPr txBox="1"/>
          <p:nvPr/>
        </p:nvSpPr>
        <p:spPr>
          <a:xfrm>
            <a:off x="3659723" y="5070077"/>
            <a:ext cx="387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6377"/>
            <a:ext cx="12192000" cy="775778"/>
          </a:xfrm>
        </p:spPr>
        <p:txBody>
          <a:bodyPr>
            <a:normAutofit fontScale="90000"/>
          </a:bodyPr>
          <a:lstStyle/>
          <a:p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проведения НКТ</a:t>
            </a:r>
            <a:b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kk-KZ" dirty="0"/>
              <a:t>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3933" y="804343"/>
            <a:ext cx="118872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сдачи НКТ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 подает заявление 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специальности, указанной в дипломе или по основной должности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 форме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согласно приложению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настоящих Правил в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Национальный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центр тестирования Министерства образования и науки Республики Казахстан (далее – НЦТ) или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организацию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им определенной.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Кандидаты без стажа,</a:t>
            </a:r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окончившие организацию технического и профессионального, послесреднего или высшего и/или послевузовского образования по педагогическим специальностям, принимаются на работу после успешного прохождения НКТ. Для данных кандидатов без стажа квалификационная категория «педагог» присваивается </a:t>
            </a:r>
            <a:r>
              <a:rPr lang="kk-KZ" sz="1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аттестационной комиссией организации образования на основании результата НКТ. </a:t>
            </a:r>
          </a:p>
          <a:p>
            <a:pPr marL="342900" indent="-342900">
              <a:buFont typeface="+mj-lt"/>
              <a:buAutoNum type="arabicPeriod"/>
            </a:pP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НКТ проходят: </a:t>
            </a:r>
            <a:endParaRPr lang="ru-RU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 (один) раз в календарный год – бесплатно;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повторно 1 (один) раз на платной основе в течение календарного года; 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педагоги, претендующие на досрочную аттестацию 1 (один) раз в течение календарного года – бесплатно; 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пробные (по желанию педагога) – на платной основе в течение календарного года;</a:t>
            </a:r>
          </a:p>
          <a:p>
            <a:r>
              <a:rPr lang="kk-KZ" sz="16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руководителей организаций образования (в т.ч. методических кабинетов (центров) (п12.): </a:t>
            </a:r>
          </a:p>
          <a:p>
            <a:endParaRPr lang="ru-RU" sz="1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indent="5397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1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kk-K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 startAt="4"/>
            </a:pP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74135" y="4233334"/>
          <a:ext cx="11319933" cy="221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9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0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417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по направлению «Знание законодательства» – восемьдесят вопросов: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4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Трудовой кодекс Республики Казахстан – двадцать вопросов;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Кодекс о браке (супружестве) и семье – двадцать вопросов;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Закон Республики Казахстан «Об образовании» – двадцать вопросов;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Закон Республики Казахстан «О статусе педагога» – десять вопросов;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Закон Республики Казахстан «О правах ребенка в Республике Казахстан» – десять вопросов; 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ru-RU" sz="14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080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по направлению «Управленческие компетенции»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двадцать вопросов.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31371" y="1052737"/>
          <a:ext cx="11453384" cy="5513671"/>
        </p:xfrm>
        <a:graphic>
          <a:graphicData uri="http://schemas.openxmlformats.org/drawingml/2006/table">
            <a:tbl>
              <a:tblPr/>
              <a:tblGrid>
                <a:gridCol w="2831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1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17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329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865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педагогов общего среднего образования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FFFF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руководителей организаций образования (методических кабинетов, центров)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FFFF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учебного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предмета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":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Педагогика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обучения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":</a:t>
                      </a:r>
                      <a:endParaRPr kumimoji="0" lang="ru-RU" sz="1400" kern="1200" dirty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Знание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законодательства</a:t>
                      </a:r>
                      <a:r>
                        <a:rPr kumimoji="0" lang="ru-RU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Управленческие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компетенции</a:t>
                      </a:r>
                      <a:r>
                        <a:rPr kumimoji="0" lang="en-US" sz="14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4255">
                <a:tc>
                  <a:txBody>
                    <a:bodyPr/>
                    <a:lstStyle/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педагог-- 50%;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"педагог-модератор" - 60%;«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педагог-эксперт" - 70%;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"педагог-исследователь" - 80 %;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"педагог-мастер" - 90 %</a:t>
                      </a:r>
                    </a:p>
                    <a:p>
                      <a:r>
                        <a:rPr kumimoji="0" lang="en-US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    </a:t>
                      </a:r>
                      <a:endParaRPr kumimoji="0" lang="ru-RU" sz="1200" kern="1200" dirty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en-US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   </a:t>
                      </a:r>
                      <a:endParaRPr lang="ru-RU" sz="1200" dirty="0">
                        <a:solidFill>
                          <a:srgbClr val="FFFFFF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педагог" - 30 % 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педагог-модератор" - 40 % 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"педагог-эксперт" - 50 %;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"педагог-исследователь" - 60 %;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"педагог-мастер" - 70 %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руководитель –организатор  - 70%;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руководитель –менеджер -  80%;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руководитель –лидер-  90 %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руководитель –организатор  - 70%;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руководитель –менеджер -  80%;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руководитель –лидер-  90 %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72">
                <a:tc gridSpan="5">
                  <a:txBody>
                    <a:bodyPr/>
                    <a:lstStyle/>
                    <a:p>
                      <a:pPr algn="ctr"/>
                      <a:r>
                        <a:rPr kumimoji="0" lang="kk-KZ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Для педагогов по физической культуре по выбору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4816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"Содержание учебного предмета":</a:t>
                      </a:r>
                      <a:endParaRPr kumimoji="0" lang="ru-RU" sz="1200" kern="1200" dirty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педагог-- 50%;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"педагог-модератор" - 60%;«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педагог-эксперт" - 70%;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"педагог-исследователь" - 80 %;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"педагог-мастер" - 90 %</a:t>
                      </a: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Педагогика</a:t>
                      </a:r>
                      <a:r>
                        <a:rPr kumimoji="0" lang="en-US" sz="12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200" b="1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методика</a:t>
                      </a:r>
                      <a:r>
                        <a:rPr kumimoji="0" lang="en-US" sz="12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kern="1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обучения</a:t>
                      </a:r>
                      <a:r>
                        <a:rPr kumimoji="0" lang="en-US" sz="1200" b="1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endParaRPr kumimoji="0" lang="ru-RU" sz="1200" b="1" kern="1200" dirty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педагог-- 50%;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"педагог-модератор" - 60%;«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педагог-эксперт" - 70%;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"педагог-исследователь" - 80 %;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"педагог-мастер" - 90 %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BF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4816">
                <a:tc gridSpan="3">
                  <a:txBody>
                    <a:bodyPr/>
                    <a:lstStyle/>
                    <a:p>
                      <a:endParaRPr kumimoji="0" lang="ru-RU" sz="1200" kern="1200" dirty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Педагогика, методика обучения:</a:t>
                      </a:r>
                      <a:endParaRPr kumimoji="0" lang="ru-RU" sz="1200" b="1" kern="120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200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"педагог-- 50%;</a:t>
                      </a:r>
                    </a:p>
                    <a:p>
                      <a:r>
                        <a:rPr kumimoji="0" lang="ru-RU" sz="1200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"педагог-модератор" - 60%;«</a:t>
                      </a:r>
                    </a:p>
                    <a:p>
                      <a:r>
                        <a:rPr kumimoji="0" lang="ru-RU" sz="1200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педагог-эксперт" - 70%;</a:t>
                      </a:r>
                    </a:p>
                    <a:p>
                      <a:r>
                        <a:rPr kumimoji="0" lang="ru-RU" sz="1200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"педагог-исследователь" - 80 %;</a:t>
                      </a:r>
                    </a:p>
                    <a:p>
                      <a:r>
                        <a:rPr kumimoji="0" lang="ru-RU" sz="1200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"педагог-мастер" - 90 %</a:t>
                      </a:r>
                      <a:endParaRPr kumimoji="0" lang="ru-RU" sz="1200" kern="1200" dirty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05809" y="205573"/>
            <a:ext cx="11343051" cy="720080"/>
          </a:xfrm>
          <a:prstGeom prst="rect">
            <a:avLst/>
          </a:prstGeom>
        </p:spPr>
        <p:txBody>
          <a:bodyPr vert="horz" rtlCol="0" anchor="ctr">
            <a:normAutofit fontScale="52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spcBef>
                <a:spcPct val="0"/>
              </a:spcBef>
            </a:pPr>
            <a:r>
              <a:rPr lang="en-US" sz="2800" dirty="0"/>
              <a:t>     </a:t>
            </a:r>
            <a:r>
              <a:rPr lang="ru-RU" sz="4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Результат тестирования считается положительным при получении следующих баллов </a:t>
            </a:r>
            <a:r>
              <a:rPr kumimoji="0" lang="ru-RU" sz="4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(п.23 Приказа №561):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86117" y="5300474"/>
            <a:ext cx="48902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Тесты Первого Президента Республики Казахстан – Елбасы: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квалификационные категории «педагог», «педагог-модератор», «педагог-эксперт», «педагог-исследователь», «педагог-мастер» – соответствуют начальному уровню готовности.</a:t>
            </a:r>
            <a:endParaRPr kumimoji="0" lang="kk-KZ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 24. Проценты переводятся в баллы по Шкале переводов согласно приложению 3 к Правилам согласно приказа №561</a:t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41"/>
          </p:nvPr>
        </p:nvSpPr>
        <p:spPr>
          <a:xfrm>
            <a:off x="0" y="1005394"/>
            <a:ext cx="12192000" cy="419379"/>
          </a:xfrm>
        </p:spPr>
        <p:txBody>
          <a:bodyPr>
            <a:normAutofit/>
          </a:bodyPr>
          <a:lstStyle/>
          <a:p>
            <a:pPr lvl="0"/>
            <a:r>
              <a:rPr lang="ru-RU" sz="1800" i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педагогов организаций среднего образования, методистов организаций образования</a:t>
            </a:r>
            <a:endParaRPr lang="ru-RU" sz="1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i="1" dirty="0">
              <a:solidFill>
                <a:srgbClr val="002060"/>
              </a:solidFill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11667" y="986092"/>
            <a:ext cx="2343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14868" y="1473199"/>
          <a:ext cx="11252200" cy="4337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1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Категории</a:t>
                      </a:r>
                      <a:endParaRPr lang="ru-RU" sz="1400" kern="5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Блок</a:t>
                      </a:r>
                      <a:endParaRPr lang="ru-RU" sz="1400" kern="5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Баллы по предмет</a:t>
                      </a:r>
                      <a:r>
                        <a:rPr lang="kk-KZ" sz="1400" kern="50" spc="1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  <a:r>
                        <a:rPr lang="ru-RU" sz="1400" kern="50" spc="1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</a:t>
                      </a:r>
                      <a:endParaRPr lang="ru-RU" sz="1400" kern="5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Для прохождения квалификационного теста (%)</a:t>
                      </a:r>
                      <a:endParaRPr lang="ru-RU" sz="1400" kern="5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Для прохождения квалификационного теста (баллы)</a:t>
                      </a:r>
                      <a:endParaRPr lang="ru-RU" sz="1400" kern="5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245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Педагог-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модератор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Содержание учебного предмета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</a:t>
                      </a:r>
                      <a:endParaRPr lang="ru-RU" sz="1400" b="1" kern="5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Педагогика, методика обучения 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</a:t>
                      </a:r>
                      <a:endParaRPr lang="ru-RU" sz="1400" b="1" kern="5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245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Педагог-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эксперт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Содержание учебного предмета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49</a:t>
                      </a:r>
                      <a:endParaRPr lang="ru-RU" sz="1400" b="1" kern="5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Педагогика, методика обучения 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245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Педагог-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исследователь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Содержание учебного предмета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56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Педагогика, методика обучения 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</a:t>
                      </a: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245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Педагог-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мастер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Содержание учебного предмета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63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2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Педагогика, методика обучения 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  <a:r>
                        <a:rPr lang="ru-RU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50" spc="10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1" marR="6029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33" y="668867"/>
            <a:ext cx="10972800" cy="99060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Приложение 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Правилам и условиям проведения аттестации педагогов</a:t>
            </a:r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Шкала перевода процентов в баллы</a:t>
            </a:r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br>
              <a:rPr lang="ru-RU" sz="2000" dirty="0"/>
            </a:b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38668" y="1507068"/>
          <a:ext cx="5698068" cy="5201671"/>
        </p:xfrm>
        <a:graphic>
          <a:graphicData uri="http://schemas.openxmlformats.org/drawingml/2006/table">
            <a:tbl>
              <a:tblPr/>
              <a:tblGrid>
                <a:gridCol w="845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5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55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10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8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Категории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Блок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Баллы по предмет</a:t>
                      </a:r>
                      <a:r>
                        <a:rPr lang="kk-KZ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</a:t>
                      </a: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Для прохождения квалификационного теста (%)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Для прохождения квалификационного теста (баллы)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6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Педагог-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модератор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учебного предмета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Педагогика,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методика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6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Педагог-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эксперт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учебного предмета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Педагогика,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методика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6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Педагог-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исследователь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учебного предмета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Педагогика,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методика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6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Педагог-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мастер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учебного предмета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Педагогика,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методика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291" marR="602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50" spc="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287877" y="1096158"/>
            <a:ext cx="33623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учителей физической культуры </a:t>
            </a:r>
            <a:endParaRPr kumimoji="0" lang="ru-RU" sz="800" b="0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333069" y="1507065"/>
          <a:ext cx="5460044" cy="5128132"/>
        </p:xfrm>
        <a:graphic>
          <a:graphicData uri="http://schemas.openxmlformats.org/drawingml/2006/table">
            <a:tbl>
              <a:tblPr/>
              <a:tblGrid>
                <a:gridCol w="986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62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3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5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2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933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Категории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Блок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Баллы по предмет</a:t>
                      </a: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прохождения квалификационного теста (%)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прохождения квалификационного теста (баллы)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модератор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эксперт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7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исследователь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мастер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90%</a:t>
                      </a:r>
                      <a:endParaRPr lang="ru-RU" sz="1200" b="1" kern="5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50" spc="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6485467" y="966922"/>
            <a:ext cx="599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педагогов по физической культуре</a:t>
            </a:r>
            <a:r>
              <a:rPr kumimoji="0" lang="kk-KZ" sz="1400" b="0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 выбору:</a:t>
            </a:r>
            <a:endParaRPr kumimoji="0" lang="ru-RU" sz="800" b="0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09608" y="1335588"/>
          <a:ext cx="10871203" cy="511683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116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0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6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6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1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1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Категории</a:t>
                      </a:r>
                      <a:endParaRPr lang="ru-RU" sz="1400" b="1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Блок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Баллы по предмет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Для прохождения квалификационного теста (%)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Для прохождения квалификационного теста (баллы)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27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 </a:t>
                      </a:r>
                      <a:endParaRPr lang="ru-RU" sz="1400" b="1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Педагогика, методика обучения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400" b="1" kern="5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5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Содержание учебного предмета и программирование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27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модератор</a:t>
                      </a:r>
                      <a:endParaRPr lang="ru-RU" sz="1400" b="1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Педагогика, методика обучения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5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Содержание учебного предмета и программирование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27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эксперт</a:t>
                      </a:r>
                      <a:endParaRPr lang="ru-RU" sz="1400" b="1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Педагогика, методика обучения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90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Содержание учебного предмета и программирование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4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70%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14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115" marR="6511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18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исследователь</a:t>
                      </a:r>
                      <a:endParaRPr lang="ru-RU" sz="1200" b="1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Педагогика, методика обучения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5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Содержание учебного предмета и программирование</a:t>
                      </a:r>
                      <a:endParaRPr lang="ru-RU" sz="12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Педагог-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мастер</a:t>
                      </a:r>
                      <a:endParaRPr lang="ru-RU" sz="1200" b="1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Педагогика, методика обучения</a:t>
                      </a:r>
                      <a:endParaRPr lang="ru-RU" sz="12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kk-KZ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274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Содержание учебного предмета и программирование</a:t>
                      </a:r>
                      <a:endParaRPr lang="ru-RU" sz="12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200" kern="5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90%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200" b="1" kern="50" dirty="0">
                        <a:solidFill>
                          <a:srgbClr val="FF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52400" y="421913"/>
            <a:ext cx="8977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педагогов по предметам «Информатика», «Цифровая грамотность»</a:t>
            </a:r>
            <a:endParaRPr kumimoji="0" lang="ru-RU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Время сдачи НКТ (п.25)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51B4D25A-AD17-48D1-8559-FA0A740B3488}"/>
              </a:ext>
            </a:extLst>
          </p:cNvPr>
          <p:cNvSpPr/>
          <p:nvPr/>
        </p:nvSpPr>
        <p:spPr>
          <a:xfrm>
            <a:off x="7093447" y="2151633"/>
            <a:ext cx="432048" cy="43204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1D5B8A45-0FD3-45EA-BE10-9A0B4BF492D1}"/>
              </a:ext>
            </a:extLst>
          </p:cNvPr>
          <p:cNvSpPr txBox="1"/>
          <p:nvPr/>
        </p:nvSpPr>
        <p:spPr>
          <a:xfrm>
            <a:off x="7536160" y="2060848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Двести десять минут  </a:t>
            </a:r>
            <a:endParaRPr lang="ko-KR" alt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B36662A2-111D-49C4-8CF7-8279FD58856F}"/>
              </a:ext>
            </a:extLst>
          </p:cNvPr>
          <p:cNvSpPr txBox="1"/>
          <p:nvPr/>
        </p:nvSpPr>
        <p:spPr>
          <a:xfrm>
            <a:off x="7855016" y="1658477"/>
            <a:ext cx="338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остальных педагогов </a:t>
            </a:r>
            <a:endParaRPr lang="ko-KR" altLang="en-US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4A2C743B-64C3-4307-A82D-8CF6338213CF}"/>
              </a:ext>
            </a:extLst>
          </p:cNvPr>
          <p:cNvCxnSpPr/>
          <p:nvPr/>
        </p:nvCxnSpPr>
        <p:spPr>
          <a:xfrm>
            <a:off x="7536160" y="2060848"/>
            <a:ext cx="3600000" cy="2612"/>
          </a:xfrm>
          <a:prstGeom prst="line">
            <a:avLst/>
          </a:prstGeom>
          <a:ln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Oval 248">
            <a:extLst>
              <a:ext uri="{FF2B5EF4-FFF2-40B4-BE49-F238E27FC236}">
                <a16:creationId xmlns:a16="http://schemas.microsoft.com/office/drawing/2014/main" id="{0EEBC0E1-53D5-43F0-A9E5-91653A22F287}"/>
              </a:ext>
            </a:extLst>
          </p:cNvPr>
          <p:cNvSpPr/>
          <p:nvPr/>
        </p:nvSpPr>
        <p:spPr>
          <a:xfrm>
            <a:off x="4695081" y="2945259"/>
            <a:ext cx="432048" cy="4320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BF60DE7B-A93A-4744-8DBC-A40F05965143}"/>
              </a:ext>
            </a:extLst>
          </p:cNvPr>
          <p:cNvSpPr txBox="1"/>
          <p:nvPr/>
        </p:nvSpPr>
        <p:spPr>
          <a:xfrm>
            <a:off x="1244667" y="3390693"/>
            <a:ext cx="338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двести сорок минут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4F1397BD-5E54-4B20-AFFA-4323166BE2CF}"/>
              </a:ext>
            </a:extLst>
          </p:cNvPr>
          <p:cNvSpPr txBox="1"/>
          <p:nvPr/>
        </p:nvSpPr>
        <p:spPr>
          <a:xfrm>
            <a:off x="1278533" y="2251727"/>
            <a:ext cx="338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предметов «Математика», «Физика», «Химия», «Информатика</a:t>
            </a:r>
            <a:r>
              <a:rPr lang="kk-KZ" sz="12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</a:t>
            </a:r>
            <a:endParaRPr lang="ko-KR" altLang="en-US" sz="1200" b="1" dirty="0">
              <a:solidFill>
                <a:srgbClr val="002060"/>
              </a:solidFill>
            </a:endParaRPr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9CD18C1B-0E93-42F5-83F0-31D920639E39}"/>
              </a:ext>
            </a:extLst>
          </p:cNvPr>
          <p:cNvCxnSpPr>
            <a:cxnSpLocks/>
          </p:cNvCxnSpPr>
          <p:nvPr/>
        </p:nvCxnSpPr>
        <p:spPr>
          <a:xfrm>
            <a:off x="1109911" y="3161283"/>
            <a:ext cx="3600000" cy="0"/>
          </a:xfrm>
          <a:prstGeom prst="line">
            <a:avLst/>
          </a:prstGeom>
          <a:ln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Oval 252">
            <a:extLst>
              <a:ext uri="{FF2B5EF4-FFF2-40B4-BE49-F238E27FC236}">
                <a16:creationId xmlns:a16="http://schemas.microsoft.com/office/drawing/2014/main" id="{F97121D1-D62E-4760-905B-A2D483E89C44}"/>
              </a:ext>
            </a:extLst>
          </p:cNvPr>
          <p:cNvSpPr/>
          <p:nvPr/>
        </p:nvSpPr>
        <p:spPr>
          <a:xfrm>
            <a:off x="4722184" y="4474923"/>
            <a:ext cx="432048" cy="4320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1FCB3513-79A2-4263-8DC2-2704E57B632E}"/>
              </a:ext>
            </a:extLst>
          </p:cNvPr>
          <p:cNvCxnSpPr>
            <a:stCxn id="253" idx="6"/>
          </p:cNvCxnSpPr>
          <p:nvPr/>
        </p:nvCxnSpPr>
        <p:spPr>
          <a:xfrm>
            <a:off x="5154232" y="4690947"/>
            <a:ext cx="3600000" cy="2612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>
            <a:extLst>
              <a:ext uri="{FF2B5EF4-FFF2-40B4-BE49-F238E27FC236}">
                <a16:creationId xmlns:a16="http://schemas.microsoft.com/office/drawing/2014/main" id="{1F798E12-924E-4A26-B3E4-C6ED1D64EF9E}"/>
              </a:ext>
            </a:extLst>
          </p:cNvPr>
          <p:cNvSpPr txBox="1"/>
          <p:nvPr/>
        </p:nvSpPr>
        <p:spPr>
          <a:xfrm>
            <a:off x="1202247" y="5015248"/>
            <a:ext cx="338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что двадцать минут</a:t>
            </a:r>
            <a:endParaRPr lang="ko-KR" alt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69327F8E-BCD1-447C-8A1C-C8592AA65764}"/>
              </a:ext>
            </a:extLst>
          </p:cNvPr>
          <p:cNvSpPr txBox="1"/>
          <p:nvPr/>
        </p:nvSpPr>
        <p:spPr>
          <a:xfrm>
            <a:off x="1185315" y="4230254"/>
            <a:ext cx="338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Дошкольное образование» и «Дополнительное образование»</a:t>
            </a:r>
            <a:endParaRPr lang="ko-KR" altLang="en-US" sz="1600" b="1" dirty="0">
              <a:solidFill>
                <a:srgbClr val="002060"/>
              </a:solidFill>
            </a:endParaRP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03120022-CFCE-4F4F-953A-00E8DF7355E3}"/>
              </a:ext>
            </a:extLst>
          </p:cNvPr>
          <p:cNvCxnSpPr>
            <a:cxnSpLocks/>
          </p:cNvCxnSpPr>
          <p:nvPr/>
        </p:nvCxnSpPr>
        <p:spPr>
          <a:xfrm>
            <a:off x="1109911" y="4634245"/>
            <a:ext cx="3600000" cy="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60">
            <a:extLst>
              <a:ext uri="{FF2B5EF4-FFF2-40B4-BE49-F238E27FC236}">
                <a16:creationId xmlns:a16="http://schemas.microsoft.com/office/drawing/2014/main" id="{5367A53C-4EB3-421D-A516-555B9B527322}"/>
              </a:ext>
            </a:extLst>
          </p:cNvPr>
          <p:cNvGrpSpPr/>
          <p:nvPr/>
        </p:nvGrpSpPr>
        <p:grpSpPr>
          <a:xfrm>
            <a:off x="5356882" y="1993044"/>
            <a:ext cx="1402743" cy="2244389"/>
            <a:chOff x="2411760" y="1109886"/>
            <a:chExt cx="1752575" cy="2804120"/>
          </a:xfrm>
        </p:grpSpPr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48CCE011-731C-4503-933C-80BF63669E85}"/>
                </a:ext>
              </a:extLst>
            </p:cNvPr>
            <p:cNvSpPr/>
            <p:nvPr/>
          </p:nvSpPr>
          <p:spPr>
            <a:xfrm>
              <a:off x="2411760" y="1109886"/>
              <a:ext cx="936104" cy="93610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527050" prstMaterial="matte">
              <a:extrusionClr>
                <a:schemeClr val="accent5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38CC91C6-39DE-4E7D-9C13-0CCE01AF1508}"/>
                </a:ext>
              </a:extLst>
            </p:cNvPr>
            <p:cNvSpPr/>
            <p:nvPr/>
          </p:nvSpPr>
          <p:spPr>
            <a:xfrm>
              <a:off x="3228231" y="2036465"/>
              <a:ext cx="936104" cy="93610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457200" prstMaterial="matte">
              <a:extrusionClr>
                <a:schemeClr val="accent4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88724D92-1DCB-44AC-A372-1A7087DA6198}"/>
                </a:ext>
              </a:extLst>
            </p:cNvPr>
            <p:cNvSpPr/>
            <p:nvPr/>
          </p:nvSpPr>
          <p:spPr>
            <a:xfrm>
              <a:off x="2411760" y="2977902"/>
              <a:ext cx="936104" cy="9361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obliqueBottomRight"/>
              <a:lightRig rig="balanced" dir="t"/>
            </a:scene3d>
            <a:sp3d extrusionH="508000" prstMaterial="matte"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74" name="Round Same Side Corner Rectangle 36">
            <a:extLst>
              <a:ext uri="{FF2B5EF4-FFF2-40B4-BE49-F238E27FC236}">
                <a16:creationId xmlns:a16="http://schemas.microsoft.com/office/drawing/2014/main" id="{A4C253AB-738A-4EA6-89A0-705E369667B5}"/>
              </a:ext>
            </a:extLst>
          </p:cNvPr>
          <p:cNvSpPr>
            <a:spLocks noChangeAspect="1"/>
          </p:cNvSpPr>
          <p:nvPr/>
        </p:nvSpPr>
        <p:spPr>
          <a:xfrm>
            <a:off x="5551919" y="521196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>
                <a:latin typeface="Arial" pitchFamily="34" charset="0"/>
                <a:cs typeface="Arial" pitchFamily="34" charset="0"/>
              </a:rPr>
              <a:t>В разрезе категорий педагогов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9060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ОСОБЫЕ ЗАМЕЧАНИЯ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7940" y="1346201"/>
          <a:ext cx="11404598" cy="4932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2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2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4226">
                <a:tc>
                  <a:txBody>
                    <a:bodyPr/>
                    <a:lstStyle/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П.51. </a:t>
                      </a:r>
                      <a:r>
                        <a:rPr lang="kk-KZ" sz="1400" b="1" u="sng" dirty="0">
                          <a:latin typeface="Times New Roman" pitchFamily="18" charset="0"/>
                          <a:cs typeface="Times New Roman" pitchFamily="18" charset="0"/>
                        </a:rPr>
                        <a:t>При недостаточном количестве баллов на заявленную категорию при очередной аттестации педагога </a:t>
                      </a:r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на присвоение (подтверждение) квалификационной категории в аттестационный период январь-май (август - декабрь) 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u="sng" dirty="0"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категория сохраняется до истечения ее срока</a:t>
                      </a:r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kk-KZ" sz="1400" b="1" u="sng" dirty="0">
                          <a:latin typeface="Times New Roman" pitchFamily="18" charset="0"/>
                          <a:cs typeface="Times New Roman" pitchFamily="18" charset="0"/>
                        </a:rPr>
                        <a:t>далее квалификационная категория снижается на один уровень ниже</a:t>
                      </a:r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r>
                        <a:rPr lang="kk-KZ" sz="1400" b="0" dirty="0">
                          <a:latin typeface="Times New Roman" pitchFamily="18" charset="0"/>
                          <a:cs typeface="Times New Roman" pitchFamily="18" charset="0"/>
                        </a:rPr>
                        <a:t>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 проходит аттестацию по первоначально заявленной квалификационной категории после прохождения НКТ.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4226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П.52. </a:t>
                      </a:r>
                      <a:r>
                        <a:rPr lang="kk-KZ" sz="1400" b="1" u="sng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 несвоевременной подаче заявления педагогом на очередную аттестацию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присвоение (подтверждение) квалификационной категории в аттестационный период август-декабрь (январь – май) 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категория с</a:t>
                      </a:r>
                      <a:r>
                        <a:rPr lang="kk-KZ" sz="1400" b="1" u="sng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нижается до квалификационной категории «педагог». </a:t>
                      </a:r>
                    </a:p>
                    <a:p>
                      <a:r>
                        <a:rPr lang="kk-KZ" sz="1400" b="1" u="sng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Данная квалификационная категория сохраняется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следующего аттестационного периода август-декабрь (январь – май). В следующий аттестационный период педагог проходит аттестацию на квалификационную категорию в соответствии с квалификационными требованиями согласно приказа №338.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4226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</a:rPr>
                        <a:t>П.53.</a:t>
                      </a:r>
                      <a:r>
                        <a:rPr lang="kk-KZ" sz="1400" b="1" u="sng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 недостаточном количестве баллов на заявленную категорию за педагогом, имеющим «вторую», «первую», «высшую» категории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в аттестационный период январь-май (август - декабрь) 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u="sng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категория сохраняется до истечения его срока, далее – снижается до категории «педагог». </a:t>
                      </a:r>
                    </a:p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педагоги проходят аттестацию на квалификационную категорию в соответствии с квалификационными требованиями согласно приказа №338.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133" y="-237067"/>
            <a:ext cx="10972800" cy="990600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Основные вопросы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668867"/>
            <a:ext cx="11751733" cy="4868333"/>
          </a:xfrm>
        </p:spPr>
        <p:txBody>
          <a:bodyPr>
            <a:noAutofit/>
          </a:bodyPr>
          <a:lstStyle/>
          <a:p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Алгоритм работы по аттестации</a:t>
            </a:r>
          </a:p>
          <a:p>
            <a:r>
              <a:rPr lang="ru-RU" sz="2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Понятите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аттестационного периода</a:t>
            </a:r>
            <a:endParaRPr lang="kk-KZ" sz="2200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r>
              <a:rPr lang="kk-KZ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проведения квалификационной оценки</a:t>
            </a:r>
          </a:p>
          <a:p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Перечень документов, необходимых для оказания государственной услуги</a:t>
            </a:r>
          </a:p>
          <a:p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Функции аттестационной комиссии</a:t>
            </a:r>
          </a:p>
          <a:p>
            <a:r>
              <a:rPr lang="kk-KZ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проведения НКТ.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Оценка результатов тестирования</a:t>
            </a:r>
          </a:p>
          <a:p>
            <a:r>
              <a:rPr lang="kk-KZ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снижения категории при недостаточном количестве набранных  баллов при очередной аттестации педагога</a:t>
            </a:r>
            <a:endParaRPr lang="ru-RU" sz="2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</a:t>
            </a:r>
            <a:r>
              <a:rPr lang="ru-RU" sz="2200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очередного, досрочного присвоения квалификационных 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категорий педагогам </a:t>
            </a:r>
          </a:p>
          <a:p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Продление срока действия категории</a:t>
            </a:r>
          </a:p>
          <a:p>
            <a:r>
              <a:rPr lang="kk-KZ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Аттестация педагогов  предпенсионного и пенсионного возраста</a:t>
            </a:r>
          </a:p>
          <a:p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Учет специальности по диплому  при аттестации </a:t>
            </a:r>
          </a:p>
          <a:p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</a:t>
            </a:r>
            <a:r>
              <a:rPr lang="kk-KZ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проведения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аттестации руководителей и заместителей руководителей организаций образования , методистов</a:t>
            </a:r>
          </a:p>
          <a:p>
            <a:r>
              <a:rPr lang="kk-KZ" sz="2200" dirty="0">
                <a:solidFill>
                  <a:srgbClr val="002060"/>
                </a:solidFill>
                <a:latin typeface="Arial" pitchFamily="34" charset="0"/>
              </a:rPr>
              <a:t>Итоги аттестации </a:t>
            </a:r>
            <a:b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2. Порядок написания эссе </a:t>
            </a:r>
            <a:b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k-KZ" dirty="0"/>
              <a:t> </a:t>
            </a:r>
            <a:endParaRPr lang="ru-RU" dirty="0"/>
          </a:p>
          <a:p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54. По окончании тестирования педагог пишет эссе. Общее затрачиваемое время - 30 минут. Количество слов – 250-300 слов. </a:t>
            </a: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 эссе ежегодно определяется уполномоченным органом в области образования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Написанное эссе отображается в личном кабинете педагога по ссылке ngt.testcenter.kz. 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55. Написанное эссе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направляется в личный кабинет педагога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Квалификационные требования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1D5B8A45-0FD3-45EA-BE10-9A0B4BF492D1}"/>
              </a:ext>
            </a:extLst>
          </p:cNvPr>
          <p:cNvSpPr txBox="1"/>
          <p:nvPr/>
        </p:nvSpPr>
        <p:spPr>
          <a:xfrm>
            <a:off x="7728181" y="2924957"/>
            <a:ext cx="338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профессиональные компетенции</a:t>
            </a:r>
            <a:endParaRPr lang="ko-KR" alt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4A2C743B-64C3-4307-A82D-8CF6338213CF}"/>
              </a:ext>
            </a:extLst>
          </p:cNvPr>
          <p:cNvCxnSpPr/>
          <p:nvPr/>
        </p:nvCxnSpPr>
        <p:spPr>
          <a:xfrm>
            <a:off x="7632171" y="2852936"/>
            <a:ext cx="3600000" cy="2612"/>
          </a:xfrm>
          <a:prstGeom prst="line">
            <a:avLst/>
          </a:prstGeom>
          <a:ln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Oval 248">
            <a:extLst>
              <a:ext uri="{FF2B5EF4-FFF2-40B4-BE49-F238E27FC236}">
                <a16:creationId xmlns:a16="http://schemas.microsoft.com/office/drawing/2014/main" id="{0EEBC0E1-53D5-43F0-A9E5-91653A22F287}"/>
              </a:ext>
            </a:extLst>
          </p:cNvPr>
          <p:cNvSpPr/>
          <p:nvPr/>
        </p:nvSpPr>
        <p:spPr>
          <a:xfrm>
            <a:off x="4751851" y="3356992"/>
            <a:ext cx="432048" cy="4320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BF60DE7B-A93A-4744-8DBC-A40F05965143}"/>
              </a:ext>
            </a:extLst>
          </p:cNvPr>
          <p:cNvSpPr txBox="1"/>
          <p:nvPr/>
        </p:nvSpPr>
        <p:spPr>
          <a:xfrm>
            <a:off x="623392" y="2708920"/>
            <a:ext cx="338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образование, стаж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ea typeface="Times New Roman"/>
                <a:cs typeface="Arial" pitchFamily="34" charset="0"/>
              </a:rPr>
              <a:t>:</a:t>
            </a:r>
            <a:endParaRPr lang="ko-KR" altLang="en-US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9CD18C1B-0E93-42F5-83F0-31D920639E39}"/>
              </a:ext>
            </a:extLst>
          </p:cNvPr>
          <p:cNvCxnSpPr>
            <a:cxnSpLocks/>
          </p:cNvCxnSpPr>
          <p:nvPr/>
        </p:nvCxnSpPr>
        <p:spPr>
          <a:xfrm>
            <a:off x="719403" y="2564904"/>
            <a:ext cx="3600000" cy="0"/>
          </a:xfrm>
          <a:prstGeom prst="line">
            <a:avLst/>
          </a:prstGeom>
          <a:ln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60">
            <a:extLst>
              <a:ext uri="{FF2B5EF4-FFF2-40B4-BE49-F238E27FC236}">
                <a16:creationId xmlns:a16="http://schemas.microsoft.com/office/drawing/2014/main" id="{5367A53C-4EB3-421D-A516-555B9B527322}"/>
              </a:ext>
            </a:extLst>
          </p:cNvPr>
          <p:cNvGrpSpPr/>
          <p:nvPr/>
        </p:nvGrpSpPr>
        <p:grpSpPr>
          <a:xfrm>
            <a:off x="4342411" y="2014241"/>
            <a:ext cx="4800532" cy="3452192"/>
            <a:chOff x="2411760" y="1109886"/>
            <a:chExt cx="1752575" cy="1862683"/>
          </a:xfrm>
        </p:grpSpPr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48CCE011-731C-4503-933C-80BF63669E85}"/>
                </a:ext>
              </a:extLst>
            </p:cNvPr>
            <p:cNvSpPr/>
            <p:nvPr/>
          </p:nvSpPr>
          <p:spPr>
            <a:xfrm>
              <a:off x="2411760" y="1109886"/>
              <a:ext cx="936104" cy="93610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527050" prstMaterial="matte">
              <a:extrusionClr>
                <a:schemeClr val="accent5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38CC91C6-39DE-4E7D-9C13-0CCE01AF1508}"/>
                </a:ext>
              </a:extLst>
            </p:cNvPr>
            <p:cNvSpPr/>
            <p:nvPr/>
          </p:nvSpPr>
          <p:spPr>
            <a:xfrm>
              <a:off x="3228231" y="2036465"/>
              <a:ext cx="936104" cy="93610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457200" prstMaterial="matte">
              <a:extrusionClr>
                <a:schemeClr val="accent4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74" name="Round Same Side Corner Rectangle 36">
            <a:extLst>
              <a:ext uri="{FF2B5EF4-FFF2-40B4-BE49-F238E27FC236}">
                <a16:creationId xmlns:a16="http://schemas.microsoft.com/office/drawing/2014/main" id="{A4C253AB-738A-4EA6-89A0-705E369667B5}"/>
              </a:ext>
            </a:extLst>
          </p:cNvPr>
          <p:cNvSpPr>
            <a:spLocks noChangeAspect="1"/>
          </p:cNvSpPr>
          <p:nvPr/>
        </p:nvSpPr>
        <p:spPr>
          <a:xfrm>
            <a:off x="5551919" y="521196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180773" y="2408160"/>
            <a:ext cx="672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95429" y="4373501"/>
            <a:ext cx="672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48749" y="5750190"/>
            <a:ext cx="48413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</a:rPr>
              <a:t>В разрезе категорий  </a:t>
            </a:r>
          </a:p>
        </p:txBody>
      </p:sp>
      <p:sp>
        <p:nvSpPr>
          <p:cNvPr id="34817" name="Rectangle 1"/>
          <p:cNvSpPr>
            <a:spLocks noGrp="1" noChangeArrowheads="1"/>
          </p:cNvSpPr>
          <p:nvPr>
            <p:ph type="body" sz="quarter" idx="41"/>
          </p:nvPr>
        </p:nvSpPr>
        <p:spPr bwMode="auto">
          <a:xfrm>
            <a:off x="440267" y="931152"/>
            <a:ext cx="121279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Регламентированы приказом МОН РК №338  «Об утверждении Типовых квалификационных характеристик должностей </a:t>
            </a:r>
          </a:p>
          <a:p>
            <a:pPr lvl="0" algn="l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160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педагогических работников и приравненных к ним лиц» с изменениями приказа </a:t>
            </a:r>
            <a:r>
              <a:rPr lang="ru-RU" sz="1600" i="1" dirty="0">
                <a:latin typeface="Arial" pitchFamily="34" charset="0"/>
                <a:cs typeface="Arial" pitchFamily="34" charset="0"/>
              </a:rPr>
              <a:t>от 30.04.2020 № 169 </a:t>
            </a:r>
            <a:endParaRPr kumimoji="0" lang="ru-RU" sz="160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Квалификационные требования</a:t>
            </a:r>
            <a:endParaRPr lang="en-US" sz="4400" b="0" dirty="0">
              <a:solidFill>
                <a:srgbClr val="002060"/>
              </a:solidFill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/>
              <a:t>В разрезе категорий(приказ 338)</a:t>
            </a:r>
            <a:endParaRPr lang="en-US" i="1" dirty="0"/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51B4D25A-AD17-48D1-8559-FA0A740B3488}"/>
              </a:ext>
            </a:extLst>
          </p:cNvPr>
          <p:cNvSpPr/>
          <p:nvPr/>
        </p:nvSpPr>
        <p:spPr>
          <a:xfrm>
            <a:off x="7093447" y="2151633"/>
            <a:ext cx="432048" cy="43204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1D5B8A45-0FD3-45EA-BE10-9A0B4BF492D1}"/>
              </a:ext>
            </a:extLst>
          </p:cNvPr>
          <p:cNvSpPr txBox="1"/>
          <p:nvPr/>
        </p:nvSpPr>
        <p:spPr>
          <a:xfrm>
            <a:off x="7536160" y="2060860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педагогический </a:t>
            </a:r>
            <a:r>
              <a:rPr lang="ru-RU" sz="1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стаж не менее 4 лет,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обобщает опыт </a:t>
            </a:r>
            <a:r>
              <a:rPr lang="ru-RU" sz="1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на уровне области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наличие участников олимпиад, конкурсов, соревнований на уровне области;  осуществляет </a:t>
            </a:r>
            <a:r>
              <a:rPr lang="ru-RU" sz="12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наставнчество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B36662A2-111D-49C4-8CF7-8279FD58856F}"/>
              </a:ext>
            </a:extLst>
          </p:cNvPr>
          <p:cNvSpPr txBox="1"/>
          <p:nvPr/>
        </p:nvSpPr>
        <p:spPr>
          <a:xfrm>
            <a:off x="7440149" y="1700810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Педагог-исследователь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4A2C743B-64C3-4307-A82D-8CF6338213CF}"/>
              </a:ext>
            </a:extLst>
          </p:cNvPr>
          <p:cNvCxnSpPr/>
          <p:nvPr/>
        </p:nvCxnSpPr>
        <p:spPr>
          <a:xfrm>
            <a:off x="7536160" y="2060848"/>
            <a:ext cx="3600000" cy="2612"/>
          </a:xfrm>
          <a:prstGeom prst="line">
            <a:avLst/>
          </a:prstGeom>
          <a:ln>
            <a:solidFill>
              <a:schemeClr val="accent5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Oval 248">
            <a:extLst>
              <a:ext uri="{FF2B5EF4-FFF2-40B4-BE49-F238E27FC236}">
                <a16:creationId xmlns:a16="http://schemas.microsoft.com/office/drawing/2014/main" id="{0EEBC0E1-53D5-43F0-A9E5-91653A22F287}"/>
              </a:ext>
            </a:extLst>
          </p:cNvPr>
          <p:cNvSpPr/>
          <p:nvPr/>
        </p:nvSpPr>
        <p:spPr>
          <a:xfrm>
            <a:off x="4695081" y="2945259"/>
            <a:ext cx="432048" cy="4320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BF60DE7B-A93A-4744-8DBC-A40F05965143}"/>
              </a:ext>
            </a:extLst>
          </p:cNvPr>
          <p:cNvSpPr txBox="1"/>
          <p:nvPr/>
        </p:nvSpPr>
        <p:spPr>
          <a:xfrm>
            <a:off x="1295467" y="3068960"/>
            <a:ext cx="338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педагогический стаж </a:t>
            </a:r>
            <a:r>
              <a:rPr lang="ru-RU" sz="1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не менее двух лет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обобщает опыт </a:t>
            </a:r>
            <a:r>
              <a:rPr lang="ru-RU" sz="1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на уровне организации образования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имеет участников олимпиад, конкурсов, соревнований на уровне организации образования;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4F1397BD-5E54-4B20-AFFA-4323166BE2CF}"/>
              </a:ext>
            </a:extLst>
          </p:cNvPr>
          <p:cNvSpPr txBox="1"/>
          <p:nvPr/>
        </p:nvSpPr>
        <p:spPr>
          <a:xfrm>
            <a:off x="1295467" y="2708933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Педагог-модератор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9CD18C1B-0E93-42F5-83F0-31D920639E39}"/>
              </a:ext>
            </a:extLst>
          </p:cNvPr>
          <p:cNvCxnSpPr>
            <a:cxnSpLocks/>
          </p:cNvCxnSpPr>
          <p:nvPr/>
        </p:nvCxnSpPr>
        <p:spPr>
          <a:xfrm>
            <a:off x="1109911" y="3161283"/>
            <a:ext cx="3600000" cy="0"/>
          </a:xfrm>
          <a:prstGeom prst="line">
            <a:avLst/>
          </a:prstGeom>
          <a:ln>
            <a:solidFill>
              <a:schemeClr val="accent4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Oval 252">
            <a:extLst>
              <a:ext uri="{FF2B5EF4-FFF2-40B4-BE49-F238E27FC236}">
                <a16:creationId xmlns:a16="http://schemas.microsoft.com/office/drawing/2014/main" id="{F97121D1-D62E-4760-905B-A2D483E89C44}"/>
              </a:ext>
            </a:extLst>
          </p:cNvPr>
          <p:cNvSpPr/>
          <p:nvPr/>
        </p:nvSpPr>
        <p:spPr>
          <a:xfrm>
            <a:off x="7152117" y="3933056"/>
            <a:ext cx="432048" cy="4320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C6307771-AEF2-482D-B9EB-95867EB1A3ED}"/>
              </a:ext>
            </a:extLst>
          </p:cNvPr>
          <p:cNvSpPr txBox="1"/>
          <p:nvPr/>
        </p:nvSpPr>
        <p:spPr>
          <a:xfrm>
            <a:off x="7295456" y="4221088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педагогический </a:t>
            </a:r>
            <a:r>
              <a:rPr lang="ru-RU" sz="1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стаж не менее 5 лет, имеет авторскую программу или является автором (соавтором) изданных учебников, учебно-методических пособий</a:t>
            </a:r>
            <a:r>
              <a:rPr lang="ru-RU" sz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получивших одобрение на Республиканском учебно-методическом совете, обеспечивает развитие навыков научного проектирования, осуществляет наставничество и планирует развитие сети профессионального сообщества на уровне области, </a:t>
            </a:r>
            <a:r>
              <a:rPr lang="ru-RU" sz="1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является участником республиканских и международных конкурсов и олимпиад или подготовил участников республиканских и международных конкурсов и олимпиад. Осуществляет наставничество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3E531FD0-9762-4730-A504-46290A328B4D}"/>
              </a:ext>
            </a:extLst>
          </p:cNvPr>
          <p:cNvSpPr txBox="1"/>
          <p:nvPr/>
        </p:nvSpPr>
        <p:spPr>
          <a:xfrm>
            <a:off x="7632171" y="3861052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Педагог-мастер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1FCB3513-79A2-4263-8DC2-2704E57B632E}"/>
              </a:ext>
            </a:extLst>
          </p:cNvPr>
          <p:cNvCxnSpPr>
            <a:stCxn id="253" idx="6"/>
          </p:cNvCxnSpPr>
          <p:nvPr/>
        </p:nvCxnSpPr>
        <p:spPr>
          <a:xfrm>
            <a:off x="7584165" y="4149080"/>
            <a:ext cx="3600000" cy="2612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Oval 256">
            <a:extLst>
              <a:ext uri="{FF2B5EF4-FFF2-40B4-BE49-F238E27FC236}">
                <a16:creationId xmlns:a16="http://schemas.microsoft.com/office/drawing/2014/main" id="{8B04BC26-C5E4-4FE9-B082-854809CF3045}"/>
              </a:ext>
            </a:extLst>
          </p:cNvPr>
          <p:cNvSpPr/>
          <p:nvPr/>
        </p:nvSpPr>
        <p:spPr>
          <a:xfrm>
            <a:off x="4695081" y="4418221"/>
            <a:ext cx="432048" cy="4320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1F798E12-924E-4A26-B3E4-C6ED1D64EF9E}"/>
              </a:ext>
            </a:extLst>
          </p:cNvPr>
          <p:cNvSpPr txBox="1"/>
          <p:nvPr/>
        </p:nvSpPr>
        <p:spPr>
          <a:xfrm>
            <a:off x="1253047" y="4634260"/>
            <a:ext cx="338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педагогический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стаж не менее 3 лет, 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обобщает опыт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 уровне района/города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ru-RU" sz="1200" dirty="0" bmk="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осуществляет наставничество, </a:t>
            </a:r>
            <a:r>
              <a:rPr lang="ru-RU" sz="12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имеет участников олимпиад, конкурсов, соревнований на уровне района/города;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69327F8E-BCD1-447C-8A1C-C8592AA65764}"/>
              </a:ext>
            </a:extLst>
          </p:cNvPr>
          <p:cNvSpPr txBox="1"/>
          <p:nvPr/>
        </p:nvSpPr>
        <p:spPr>
          <a:xfrm>
            <a:off x="1253047" y="4357260"/>
            <a:ext cx="338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Педагог-эксперт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03120022-CFCE-4F4F-953A-00E8DF7355E3}"/>
              </a:ext>
            </a:extLst>
          </p:cNvPr>
          <p:cNvCxnSpPr>
            <a:cxnSpLocks/>
          </p:cNvCxnSpPr>
          <p:nvPr/>
        </p:nvCxnSpPr>
        <p:spPr>
          <a:xfrm>
            <a:off x="1109911" y="4634245"/>
            <a:ext cx="3600000" cy="0"/>
          </a:xfrm>
          <a:prstGeom prst="line">
            <a:avLst/>
          </a:prstGeom>
          <a:ln>
            <a:solidFill>
              <a:schemeClr val="accent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60">
            <a:extLst>
              <a:ext uri="{FF2B5EF4-FFF2-40B4-BE49-F238E27FC236}">
                <a16:creationId xmlns:a16="http://schemas.microsoft.com/office/drawing/2014/main" id="{5367A53C-4EB3-421D-A516-555B9B527322}"/>
              </a:ext>
            </a:extLst>
          </p:cNvPr>
          <p:cNvGrpSpPr/>
          <p:nvPr/>
        </p:nvGrpSpPr>
        <p:grpSpPr>
          <a:xfrm>
            <a:off x="5356882" y="1993032"/>
            <a:ext cx="1402743" cy="3008884"/>
            <a:chOff x="2411760" y="1109886"/>
            <a:chExt cx="1752575" cy="3759274"/>
          </a:xfrm>
        </p:grpSpPr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48CCE011-731C-4503-933C-80BF63669E85}"/>
                </a:ext>
              </a:extLst>
            </p:cNvPr>
            <p:cNvSpPr/>
            <p:nvPr/>
          </p:nvSpPr>
          <p:spPr>
            <a:xfrm>
              <a:off x="2411760" y="1109886"/>
              <a:ext cx="936104" cy="93610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527050" prstMaterial="matte">
              <a:extrusionClr>
                <a:schemeClr val="accent5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38CC91C6-39DE-4E7D-9C13-0CCE01AF1508}"/>
                </a:ext>
              </a:extLst>
            </p:cNvPr>
            <p:cNvSpPr/>
            <p:nvPr/>
          </p:nvSpPr>
          <p:spPr>
            <a:xfrm>
              <a:off x="3228231" y="2036465"/>
              <a:ext cx="936104" cy="93610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obliqueBottomRight">
                <a:rot lat="21299999" lon="0" rev="0"/>
              </a:camera>
              <a:lightRig rig="balanced" dir="t"/>
            </a:scene3d>
            <a:sp3d extrusionH="457200" prstMaterial="matte">
              <a:extrusionClr>
                <a:schemeClr val="accent4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88724D92-1DCB-44AC-A372-1A7087DA6198}"/>
                </a:ext>
              </a:extLst>
            </p:cNvPr>
            <p:cNvSpPr/>
            <p:nvPr/>
          </p:nvSpPr>
          <p:spPr>
            <a:xfrm>
              <a:off x="2411760" y="2977902"/>
              <a:ext cx="936104" cy="9361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obliqueBottomRight"/>
              <a:lightRig rig="balanced" dir="t"/>
            </a:scene3d>
            <a:sp3d extrusionH="508000" prstMaterial="matte"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8E1C5FD7-C7FB-4EDD-A540-FA133BC36DDA}"/>
                </a:ext>
              </a:extLst>
            </p:cNvPr>
            <p:cNvSpPr/>
            <p:nvPr/>
          </p:nvSpPr>
          <p:spPr>
            <a:xfrm>
              <a:off x="3228231" y="3933056"/>
              <a:ext cx="936104" cy="9361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scene3d>
              <a:camera prst="perspectiveLeft"/>
              <a:lightRig rig="balanced" dir="t"/>
            </a:scene3d>
            <a:sp3d extrusionH="508000" prstMaterial="matte">
              <a:extrusionClr>
                <a:schemeClr val="accent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74" name="Round Same Side Corner Rectangle 36">
            <a:extLst>
              <a:ext uri="{FF2B5EF4-FFF2-40B4-BE49-F238E27FC236}">
                <a16:creationId xmlns:a16="http://schemas.microsoft.com/office/drawing/2014/main" id="{A4C253AB-738A-4EA6-89A0-705E369667B5}"/>
              </a:ext>
            </a:extLst>
          </p:cNvPr>
          <p:cNvSpPr>
            <a:spLocks noChangeAspect="1"/>
          </p:cNvSpPr>
          <p:nvPr/>
        </p:nvSpPr>
        <p:spPr>
          <a:xfrm>
            <a:off x="5551919" y="521196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63765"/>
            <a:ext cx="12192000" cy="980728"/>
          </a:xfrm>
        </p:spPr>
        <p:txBody>
          <a:bodyPr>
            <a:noAutofit/>
          </a:bodyPr>
          <a:lstStyle/>
          <a:p>
            <a:pPr algn="ctr"/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1. Порядок </a:t>
            </a:r>
            <a:r>
              <a:rPr lang="ru-RU" sz="20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очередного присвоения квалификационных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категорий педагогам (приказ МОН РК от 12.11.2021 года  №561 ) </a:t>
            </a:r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Квалификационные требования </a:t>
            </a:r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7328" y="1380767"/>
          <a:ext cx="12144672" cy="5334665"/>
        </p:xfrm>
        <a:graphic>
          <a:graphicData uri="http://schemas.openxmlformats.org/drawingml/2006/table">
            <a:tbl>
              <a:tblPr/>
              <a:tblGrid>
                <a:gridCol w="1632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2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74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2) на квалификационную категорию "педагог-модератор":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967" marR="2896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лица,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имеющие педагогическое или иное профессиональное образование по соответствующему профилю, а также лица, прошедшие курсы переподготовки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педагогический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стаж не менее двух лет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соответствующие следующим профессиональным компетенциям: 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соответствует общим требованиям квалификационной категории «педагог», кроме того: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использует инновационные формы, методы и средства обучения;</a:t>
                      </a:r>
                    </a:p>
                    <a:p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является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участником или призером или победителем конкурса профессионального мастерства или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имеет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участников или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призеров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или победителей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олимпиад, конкурсов, соревнований, на уровне организации образования, района 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(города областного значения) </a:t>
                      </a:r>
                      <a:r>
                        <a:rPr kumimoji="0" lang="ru-RU" sz="1000" strike="sngStrike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соответствии с перечнем, утвержденным 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уполномоченным органом в области образования;</a:t>
                      </a:r>
                      <a:endParaRPr kumimoji="0" lang="ru-RU" sz="10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3) на квалификационную категорию "педагог-эксперт":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8967" marR="2896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лица,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имеющие педагогическое или иное профессиональное образование по соответствующему профилю, а также лица, прошедшие курсы переподготовки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педагогический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стаж не менее трех лет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соответствующие следующим профессиональным компетенциям: 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соответствует общим требованиям квалификационной категории «педагог-модератор», кроме того: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владеет навыками анализа организованной учебной деятельности, учебно-воспитательного процесса;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конструктивно определяет приоритеты профессионального развития: собственного и коллег на уровне организации образования;</a:t>
                      </a:r>
                    </a:p>
                    <a:p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является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участником или призером или победителем конкурса профессионального мастерства или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имеет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участников или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победителей и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призеров олимпиад, конкурсов, соревнований на уровне района (города областного значения), конкурсов, соревнований на уровне области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соответствии с перечнем, утвержденным уполномоченным органом в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области образования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 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подготовил видео-, телеуроки, включенные для трансляции на телевидении области, страны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наличии);</a:t>
                      </a:r>
                      <a:endParaRPr kumimoji="0" lang="ru-RU" sz="10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28967" marR="28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5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4) на квалификационную категорию "педагог-исследователь":</a:t>
                      </a:r>
                      <a:endParaRPr lang="ru-RU" sz="1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лица, имеющие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высшее или послевузовское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педагогическое или иное профессиональное образование по соответствующему профилю, педагогический стаж не менее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пяти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лет, 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соответствующие следующим профессиональным компетенциям: 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соответствует общим требованиям квалификационной категории «педагог-эксперт», кроме того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владеет навыками исследования урока и разработки инструментов оценивания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endParaRPr kumimoji="0" lang="ru-RU" sz="10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обеспечивает развитие исследовательских навыков, обучающихся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обобщает опыт на уровне области, городов республиканского значения и столицы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республики (для республиканских подведомственных организаций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организаций образования 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отраслевых государственных органов); </a:t>
                      </a:r>
                    </a:p>
                    <a:p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является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участником или призером или победителем конкурса профессионального мастерства или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имеет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участников или 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победителей и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призеров олимпиад, конкурсов, соревнований на областном, республиканском, международном уровнях 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соответствии с перечнем, утвержденным 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уполномоченным органом в области образования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является участником или призером, или победителем Национальной премии «Учитель Казахстана»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обладателем звания «Лучший педагог»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осуществляет наставничество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конструктивно определяет стратегии развития в педагогическом сообществе на уровне района (города областного значения), области </a:t>
                      </a:r>
                      <a:r>
                        <a:rPr kumimoji="0" lang="kk-KZ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наличии);</a:t>
                      </a:r>
                      <a:endParaRPr kumimoji="0" lang="ru-RU" sz="10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участвует 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          </a:r>
                    </a:p>
                    <a:p>
                      <a:r>
                        <a:rPr kumimoji="0" lang="ru-RU" sz="10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входит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 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наличии);        </a:t>
                      </a:r>
                    </a:p>
                    <a:p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подготовил видео-, телеуроки, включенные для трансляции на телевидении страны, области, размещенные на образовательных порталах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распространяет опыт работы, используя </a:t>
                      </a:r>
                      <a:r>
                        <a:rPr kumimoji="0" lang="kk-KZ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интернет-</a:t>
                      </a:r>
                      <a:r>
                        <a:rPr kumimoji="0" lang="ru-RU" sz="10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ресурсы</a:t>
                      </a:r>
                      <a:r>
                        <a:rPr kumimoji="0" lang="ru-RU" sz="10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</a:txBody>
                  <a:tcPr marL="28967" marR="28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63765"/>
            <a:ext cx="12192000" cy="980728"/>
          </a:xfrm>
        </p:spPr>
        <p:txBody>
          <a:bodyPr>
            <a:noAutofit/>
          </a:bodyPr>
          <a:lstStyle/>
          <a:p>
            <a:pPr algn="ctr"/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1. Порядок </a:t>
            </a:r>
            <a:r>
              <a:rPr lang="ru-RU" sz="20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очередного присвоения квалификационных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категорий педагогам (приказ МОН РК от 12.11.2021 года  №561 ) </a:t>
            </a:r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Квалификационные требования </a:t>
            </a:r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7328" y="1253760"/>
          <a:ext cx="12144672" cy="5120640"/>
        </p:xfrm>
        <a:graphic>
          <a:graphicData uri="http://schemas.openxmlformats.org/drawingml/2006/table">
            <a:tbl>
              <a:tblPr/>
              <a:tblGrid>
                <a:gridCol w="1632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2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449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 на квалификационную категорию "педагог-мастер":</a:t>
                      </a:r>
                      <a:endParaRPr lang="ru-RU" sz="12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8967" marR="28967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лица, имеющие </a:t>
                      </a:r>
                      <a:r>
                        <a:rPr kumimoji="0"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высшее или послевузовское педагогическое </a:t>
                      </a:r>
                      <a:r>
                        <a:rPr kumimoji="0" lang="kk-KZ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образование </a:t>
                      </a:r>
                      <a:r>
                        <a:rPr kumimoji="0"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соответствующему профилю</a:t>
                      </a:r>
                      <a:r>
                        <a:rPr kumimoji="0" lang="kk-KZ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kumimoji="0"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педагогический стаж не менее </a:t>
                      </a:r>
                      <a:r>
                        <a:rPr kumimoji="0" lang="kk-KZ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шести</a:t>
                      </a:r>
                      <a:r>
                        <a:rPr kumimoji="0"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лет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соответствующие следующим профессиональным компетенциям: </a:t>
                      </a: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соответствует общим требованиям квалификационной категории «педагог-исследователь», кроме того: </a:t>
                      </a:r>
                    </a:p>
                    <a:p>
                      <a:endParaRPr kumimoji="0" lang="ru-RU" sz="12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имеет авторскую программу, получившую одобрение на Республиканском учебно-методическом совете при Национальной академии образования имени 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Ы.Алтынсарина 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или является автором (соавтором)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сфере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образования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или входит в состав экспертов по экспертизе тестовых заданий, учебников, учебно-методических комплексов, или тренером по повышению квалификации педагогов; </a:t>
                      </a:r>
                    </a:p>
                    <a:p>
                      <a:endParaRPr kumimoji="0" lang="ru-RU" sz="12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является призером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или победителем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республиканских и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международных 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профессиональных 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конкурсов, и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олимпиад 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или 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подготовил победителей и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призеров олимпиад, конкурсов, соревнований на республиканском или международном уровнях 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соответствии с перечнем, утвержденным уполномоченным органом в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сфере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образования;</a:t>
                      </a:r>
                    </a:p>
                    <a:p>
                      <a:endParaRPr kumimoji="0" lang="ru-RU" sz="1200" kern="1200" dirty="0">
                        <a:solidFill>
                          <a:srgbClr val="00206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является участником или призером, или победителем Национальной премии «Учитель Казахстана»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обладателем звания «Лучший педагог» (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наличии)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endParaRPr kumimoji="0" lang="ru-RU" sz="12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распространяет опыт работы, используя 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интернет-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ресурсы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endParaRPr kumimoji="0" lang="ru-RU" sz="12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осуществляет наставничество 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планирует развитие сети профессионального сообщества на уровне области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республики 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endParaRPr kumimoji="0" lang="ru-RU" sz="12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входит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практического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центр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экспертизы содержания образования 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(при наличии);  </a:t>
                      </a:r>
                    </a:p>
                    <a:p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</a:t>
                      </a:r>
                    </a:p>
                    <a:p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обобщает опыт на уровне республики, участвует 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          </a:r>
                    </a:p>
                    <a:p>
                      <a:endParaRPr kumimoji="0" lang="ru-RU" sz="1200" b="1" kern="1200" dirty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подготовил видео-, телеуроки, включенные для трансляции на телевидении стран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ы, области,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размещенные на образовательных порталах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kumimoji="0" lang="kk-KZ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наличии)</a:t>
                      </a:r>
                      <a:r>
                        <a:rPr kumimoji="0" lang="ru-RU" sz="1200" b="1" kern="1200" dirty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 marL="28967" marR="28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1. Порядок очередного присвоения квалификационных категорий педагогам (приказ МОН РК от 12.11.2021 года  №561 )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Организация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образования представляет списочный состав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педагогов 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(на  электронных носителях)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присвоение квалификационной категории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отделы образования районов (городов областного значения), управления образования областей, городов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республиканского значения и столицы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республиканские организации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уполномоченный орган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соответствующей сферы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(для республиканских подведомственных организаций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организаций образования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соответствующей отрасли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</a:p>
          <a:p>
            <a:pPr>
              <a:buNone/>
            </a:pP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АК</a:t>
            </a: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соответствует заявленной квалификационной категории;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соответствует квалификационной категории, ниже заявленной на один уровень;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соответствует квалификационной категории «педагог» (при несоответствии заявленной квалификационной категории);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4) не соответствует заявленной квалификационной категории.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84. </a:t>
            </a:r>
            <a:r>
              <a:rPr lang="kk-KZ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принятии решения «не аттестован на заявленную квалификационную категорию» Комиссия в течение трех рабочих дней направляет на электронную почту аттестуемого письменное уведомление с обоснованием принятого решения, подписанное всеми членами Комиссии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 форме согласно приложению 16 к настоящим Правилам.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1. Порядок очередного присвоения квалификационных категорий педагогам (приказ МОН РК от 12.11.2021 года  №561 )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kk-KZ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86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kk-KZ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истечении срока действия </a:t>
            </a:r>
            <a:r>
              <a:rPr lang="kk-KZ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квалификационной категории педагоги (руководители, заместители руководителя) п</a:t>
            </a:r>
            <a:r>
              <a:rPr lang="ru-RU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осле выхода из отпуска по беременности и родам или отпуска по уходу за ребенком до достижения им возраста трех лет или отпуска для работников, усыновившим (удочерившим) новорожденного ребенка (детей) </a:t>
            </a:r>
            <a:r>
              <a:rPr lang="kk-K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сдают </a:t>
            </a:r>
            <a:r>
              <a:rPr lang="ru-RU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НКТ на категорию</a:t>
            </a:r>
            <a:r>
              <a:rPr lang="ru-RU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соответствующую квалификационным требованиям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Этап </a:t>
            </a:r>
            <a:r>
              <a:rPr lang="kk-KZ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комплексного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аналитического обобщения результатов деятельности для данной категории педагогов проводится аттестационной комиссией соответствующего уровня </a:t>
            </a:r>
            <a:r>
              <a:rPr lang="kk-K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течение</a:t>
            </a:r>
            <a:r>
              <a:rPr lang="ru-RU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год</a:t>
            </a:r>
            <a:r>
              <a:rPr lang="kk-KZ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этом у педагога </a:t>
            </a:r>
            <a:r>
              <a:rPr lang="kk-KZ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этот период</a:t>
            </a:r>
            <a:r>
              <a:rPr lang="ru-RU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сохраняется имеющаяся квалификационная категория.</a:t>
            </a:r>
          </a:p>
          <a:p>
            <a:pPr algn="just"/>
            <a:r>
              <a:rPr lang="kk-KZ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 недостаточном количестве баллов </a:t>
            </a:r>
            <a:r>
              <a:rPr lang="ru-RU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соответствующую категорию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kk-KZ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процедура аттестации проводится в соответствии с пунктом 15 настоящих Правил.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Продление срока действия категории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88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Педагоги,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указанные в пункте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87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настоящих Правил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для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решения вопроса о продлении срока действия квалификационной категории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предоставляют Комиссии 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следующие документы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заявление о продлении срока действия квалификационных категорий (произвольная форма);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документ, подтверждающий обоснованность продления срока действия квалификационной категории.</a:t>
            </a: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89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Заседание Комиссии по продлению срока действия квалификационной категории проводится 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течение пяти рабочих дней со дня поступления заявления.</a:t>
            </a: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90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Решение Комиссии о продлении срока действия квалификационной категории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оформляется протоколом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форме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согласно приложению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 Правилам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2598738" algn="l"/>
              </a:tabLst>
            </a:pPr>
            <a:r>
              <a:rPr lang="ru-RU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Особые условия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91. Педагоги: 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возобновившие работу в должности, по которой присвоена квалификационная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категория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перешедши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организации образования с уполномоченного органа в области образования, органов управления образованием,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организаций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повышения квалификации, высших учебных заведений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находившиеся на обучении (стажировке) по специальности за пределами Республики Казахстан;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осуществлявшие педагогическую деятельность и прибывшие в Республику Казахстан из стран ближнего и дальнего зарубежья;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впервые приступившие к педагогической деятельности при наличии документов, подтверждающих образование, трудовой стаж, </a:t>
            </a:r>
            <a:r>
              <a:rPr lang="kk-KZ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сдают 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НКТ на категорию, соответствующую квалификационным требованиям</a:t>
            </a:r>
            <a:r>
              <a:rPr lang="kk-KZ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согласно приказа №338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Этап</a:t>
            </a:r>
            <a:r>
              <a:rPr lang="kk-KZ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комплексного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аналитического обобщения результатов деятельности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данной категории педагогов проводится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Комиссией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соответствующего уровня 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через год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При этом у педагога в течение года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 присвоения квалификационной категории действует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квалификационная категория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«педагог»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kk-KZ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недостаточном количестве баллов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соответствующую категорию,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следующий аттестационный период педагог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сдает НКТ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первоначально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заявленную квалификационную категорию или на уровень ниже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067" y="474133"/>
            <a:ext cx="10972800" cy="990600"/>
          </a:xfrm>
        </p:spPr>
        <p:txBody>
          <a:bodyPr>
            <a:noAutofit/>
          </a:bodyPr>
          <a:lstStyle/>
          <a:p>
            <a:r>
              <a:rPr lang="kk-KZ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Аттестация педагогов  предпенсионного и пенсионного возраста</a:t>
            </a:r>
            <a:endParaRPr lang="ru-RU" sz="4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45535" y="1786469"/>
          <a:ext cx="11616268" cy="45415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175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41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386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Освобождение от НКТ 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педагогов предпенсионного возраста</a:t>
                      </a:r>
                      <a:endParaRPr lang="ru-RU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 предпенсионного возраста, которым осталось </a:t>
                      </a:r>
                      <a:r>
                        <a:rPr lang="kk-KZ" sz="2000" b="1" u="sng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менее двух лет до выхода на пенсию, 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соответствии с пунктом 1 статьи 53 Трудового кодекса Республики Казахстан </a:t>
                      </a:r>
                      <a:r>
                        <a:rPr lang="kk-KZ" sz="2000" b="1" u="sng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освобождаются от НКТ</a:t>
                      </a:r>
                      <a:r>
                        <a:rPr lang="kk-KZ" sz="20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ru-RU" sz="20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386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Аттестация педагогов-пенсионеров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93. Педагоги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пенсионного возраста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kk-KZ" sz="20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продолжающие</a:t>
                      </a:r>
                      <a:r>
                        <a:rPr lang="ru-RU" sz="20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осуществлять педагогическую деятельность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после выхода на пенсию, </a:t>
                      </a:r>
                      <a:r>
                        <a:rPr lang="kk-KZ" sz="20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проходят процедуру аттестации </a:t>
                      </a:r>
                      <a:r>
                        <a:rPr lang="ru-RU" sz="20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на общих основаниях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  <a:p>
                      <a:endParaRPr lang="ru-RU" sz="20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386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Снижение категории  педагога-пенсионера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 отказе от процедуры присвоения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(подтверждения) квалификационной категории на общих основаниях квалификационная 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категория снижается до квалификационной категории «педагог». </a:t>
                      </a:r>
                    </a:p>
                    <a:p>
                      <a:endParaRPr lang="ru-RU" sz="20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АЛГОРИТМ РАБОТЫ ПО АТТЕСТАЦИИ</a:t>
            </a:r>
            <a:endParaRPr lang="en-US" b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279400" y="1005395"/>
            <a:ext cx="11912600" cy="645605"/>
          </a:xfrm>
        </p:spPr>
        <p:txBody>
          <a:bodyPr/>
          <a:lstStyle/>
          <a:p>
            <a:pPr algn="l"/>
            <a:r>
              <a:rPr lang="ru-RU" sz="2000" i="1" dirty="0">
                <a:solidFill>
                  <a:srgbClr val="002060"/>
                </a:solidFill>
              </a:rPr>
              <a:t>В помощь заместителю руководителя</a:t>
            </a:r>
            <a:endParaRPr lang="en-US" sz="2000" i="1" dirty="0">
              <a:solidFill>
                <a:srgbClr val="002060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F4A62CB-F33A-48F3-8D42-F6B687FA4ACC}"/>
              </a:ext>
            </a:extLst>
          </p:cNvPr>
          <p:cNvCxnSpPr>
            <a:cxnSpLocks/>
          </p:cNvCxnSpPr>
          <p:nvPr/>
        </p:nvCxnSpPr>
        <p:spPr>
          <a:xfrm>
            <a:off x="907775" y="3314585"/>
            <a:ext cx="10373139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iamond 5">
            <a:extLst>
              <a:ext uri="{FF2B5EF4-FFF2-40B4-BE49-F238E27FC236}">
                <a16:creationId xmlns:a16="http://schemas.microsoft.com/office/drawing/2014/main" id="{40EEF023-EE23-4A8E-A592-9D12C569247E}"/>
              </a:ext>
            </a:extLst>
          </p:cNvPr>
          <p:cNvSpPr/>
          <p:nvPr/>
        </p:nvSpPr>
        <p:spPr>
          <a:xfrm>
            <a:off x="10101736" y="3105075"/>
            <a:ext cx="424395" cy="424395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FA28EF76-C64E-47D0-89EF-84C4B10CF85A}"/>
              </a:ext>
            </a:extLst>
          </p:cNvPr>
          <p:cNvGrpSpPr/>
          <p:nvPr/>
        </p:nvGrpSpPr>
        <p:grpSpPr>
          <a:xfrm>
            <a:off x="9449932" y="2266857"/>
            <a:ext cx="1728000" cy="731520"/>
            <a:chOff x="499359" y="2366048"/>
            <a:chExt cx="1728000" cy="731520"/>
          </a:xfrm>
        </p:grpSpPr>
        <p:sp>
          <p:nvSpPr>
            <p:cNvPr id="8" name="Pentagon 23">
              <a:extLst>
                <a:ext uri="{FF2B5EF4-FFF2-40B4-BE49-F238E27FC236}">
                  <a16:creationId xmlns:a16="http://schemas.microsoft.com/office/drawing/2014/main" id="{D7C9863B-1F61-4E44-A157-16B852E7E91F}"/>
                </a:ext>
              </a:extLst>
            </p:cNvPr>
            <p:cNvSpPr/>
            <p:nvPr/>
          </p:nvSpPr>
          <p:spPr>
            <a:xfrm rot="5400000">
              <a:off x="997599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0E76A57-5047-4730-979C-898DB2913117}"/>
                </a:ext>
              </a:extLst>
            </p:cNvPr>
            <p:cNvSpPr txBox="1"/>
            <p:nvPr/>
          </p:nvSpPr>
          <p:spPr>
            <a:xfrm>
              <a:off x="936839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>
                  <a:solidFill>
                    <a:schemeClr val="accent1"/>
                  </a:solidFill>
                  <a:cs typeface="Arial" pitchFamily="34" charset="0"/>
                </a:rPr>
                <a:t>5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ACD8389-83E9-4F7D-BD7C-B6372C8CE0E2}"/>
              </a:ext>
            </a:extLst>
          </p:cNvPr>
          <p:cNvSpPr txBox="1"/>
          <p:nvPr/>
        </p:nvSpPr>
        <p:spPr>
          <a:xfrm>
            <a:off x="9449932" y="3685686"/>
            <a:ext cx="172800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altLang="ko-KR" sz="1400" b="1" dirty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9569B7-22A8-45D8-A57F-3680472CCF66}"/>
              </a:ext>
            </a:extLst>
          </p:cNvPr>
          <p:cNvCxnSpPr/>
          <p:nvPr/>
        </p:nvCxnSpPr>
        <p:spPr>
          <a:xfrm>
            <a:off x="9737315" y="5905149"/>
            <a:ext cx="1728000" cy="803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iamond 12">
            <a:extLst>
              <a:ext uri="{FF2B5EF4-FFF2-40B4-BE49-F238E27FC236}">
                <a16:creationId xmlns:a16="http://schemas.microsoft.com/office/drawing/2014/main" id="{96B1F91E-F4CD-433C-B506-E7F97C87F4F4}"/>
              </a:ext>
            </a:extLst>
          </p:cNvPr>
          <p:cNvSpPr/>
          <p:nvPr/>
        </p:nvSpPr>
        <p:spPr>
          <a:xfrm>
            <a:off x="1815356" y="3155348"/>
            <a:ext cx="318479" cy="318479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" name="Group 13">
            <a:extLst>
              <a:ext uri="{FF2B5EF4-FFF2-40B4-BE49-F238E27FC236}">
                <a16:creationId xmlns:a16="http://schemas.microsoft.com/office/drawing/2014/main" id="{5DDBF5A8-5E5F-4FC4-A150-47E209A56248}"/>
              </a:ext>
            </a:extLst>
          </p:cNvPr>
          <p:cNvGrpSpPr/>
          <p:nvPr/>
        </p:nvGrpSpPr>
        <p:grpSpPr>
          <a:xfrm>
            <a:off x="1110594" y="2266857"/>
            <a:ext cx="1728000" cy="731520"/>
            <a:chOff x="632103" y="2366048"/>
            <a:chExt cx="1728000" cy="731520"/>
          </a:xfrm>
        </p:grpSpPr>
        <p:sp>
          <p:nvSpPr>
            <p:cNvPr id="15" name="Pentagon 5">
              <a:extLst>
                <a:ext uri="{FF2B5EF4-FFF2-40B4-BE49-F238E27FC236}">
                  <a16:creationId xmlns:a16="http://schemas.microsoft.com/office/drawing/2014/main" id="{6DBDC0D6-62F7-4EA7-9ED5-7150B10BE637}"/>
                </a:ext>
              </a:extLst>
            </p:cNvPr>
            <p:cNvSpPr/>
            <p:nvPr/>
          </p:nvSpPr>
          <p:spPr>
            <a:xfrm rot="5400000">
              <a:off x="1130343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DEA1FBD-6FF7-4C08-9F5C-1CDAD0DD95B0}"/>
                </a:ext>
              </a:extLst>
            </p:cNvPr>
            <p:cNvSpPr txBox="1"/>
            <p:nvPr/>
          </p:nvSpPr>
          <p:spPr>
            <a:xfrm>
              <a:off x="1069583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1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A4523D6E-09E5-45D8-8A16-5178F8D464A9}"/>
              </a:ext>
            </a:extLst>
          </p:cNvPr>
          <p:cNvSpPr txBox="1"/>
          <p:nvPr/>
        </p:nvSpPr>
        <p:spPr>
          <a:xfrm>
            <a:off x="1110594" y="4017062"/>
            <a:ext cx="172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Планирование  мероприятий по проведению аттестации в годовом плане работы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9583E7A-0AA1-46A7-A55F-BDD74C911E1B}"/>
              </a:ext>
            </a:extLst>
          </p:cNvPr>
          <p:cNvSpPr txBox="1"/>
          <p:nvPr/>
        </p:nvSpPr>
        <p:spPr>
          <a:xfrm>
            <a:off x="1110594" y="3685686"/>
            <a:ext cx="1728000" cy="30777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altLang="ko-KR" sz="1400" b="1" dirty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F3B4C3-55D6-4743-BBEB-CC66AF93E5A5}"/>
              </a:ext>
            </a:extLst>
          </p:cNvPr>
          <p:cNvCxnSpPr/>
          <p:nvPr/>
        </p:nvCxnSpPr>
        <p:spPr>
          <a:xfrm>
            <a:off x="1110594" y="5905149"/>
            <a:ext cx="1728000" cy="8037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mond 19">
            <a:extLst>
              <a:ext uri="{FF2B5EF4-FFF2-40B4-BE49-F238E27FC236}">
                <a16:creationId xmlns:a16="http://schemas.microsoft.com/office/drawing/2014/main" id="{381C5369-B21B-4D3D-99EB-8CFD44E02BF0}"/>
              </a:ext>
            </a:extLst>
          </p:cNvPr>
          <p:cNvSpPr/>
          <p:nvPr/>
        </p:nvSpPr>
        <p:spPr>
          <a:xfrm>
            <a:off x="3900190" y="3155348"/>
            <a:ext cx="318479" cy="31847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" name="Group 20">
            <a:extLst>
              <a:ext uri="{FF2B5EF4-FFF2-40B4-BE49-F238E27FC236}">
                <a16:creationId xmlns:a16="http://schemas.microsoft.com/office/drawing/2014/main" id="{02336BE1-59EA-4D00-90E5-F4E9415573BB}"/>
              </a:ext>
            </a:extLst>
          </p:cNvPr>
          <p:cNvGrpSpPr/>
          <p:nvPr/>
        </p:nvGrpSpPr>
        <p:grpSpPr>
          <a:xfrm>
            <a:off x="3195428" y="2266857"/>
            <a:ext cx="1728000" cy="731520"/>
            <a:chOff x="573386" y="2366048"/>
            <a:chExt cx="1728000" cy="731520"/>
          </a:xfrm>
        </p:grpSpPr>
        <p:sp>
          <p:nvSpPr>
            <p:cNvPr id="22" name="Pentagon 14">
              <a:extLst>
                <a:ext uri="{FF2B5EF4-FFF2-40B4-BE49-F238E27FC236}">
                  <a16:creationId xmlns:a16="http://schemas.microsoft.com/office/drawing/2014/main" id="{C4495ADA-2997-44C7-8946-BEAF2686D6D7}"/>
                </a:ext>
              </a:extLst>
            </p:cNvPr>
            <p:cNvSpPr/>
            <p:nvPr/>
          </p:nvSpPr>
          <p:spPr>
            <a:xfrm rot="5400000">
              <a:off x="1071626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C4E2ED2-1359-40FD-A521-186BFE1D600A}"/>
                </a:ext>
              </a:extLst>
            </p:cNvPr>
            <p:cNvSpPr txBox="1"/>
            <p:nvPr/>
          </p:nvSpPr>
          <p:spPr>
            <a:xfrm>
              <a:off x="1010866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874B520-BCD8-46AE-BE18-E5F3DA265463}"/>
              </a:ext>
            </a:extLst>
          </p:cNvPr>
          <p:cNvSpPr txBox="1"/>
          <p:nvPr/>
        </p:nvSpPr>
        <p:spPr>
          <a:xfrm>
            <a:off x="3195428" y="4017062"/>
            <a:ext cx="172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Составление списков  аттестуемых на календарный  год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B4D1CD8-CFCF-4BE5-B313-BB43E5592217}"/>
              </a:ext>
            </a:extLst>
          </p:cNvPr>
          <p:cNvSpPr txBox="1"/>
          <p:nvPr/>
        </p:nvSpPr>
        <p:spPr>
          <a:xfrm>
            <a:off x="3195428" y="3685686"/>
            <a:ext cx="1728000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altLang="ko-KR" sz="1400" b="1" dirty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2F6F6E-39D6-46AF-B727-A3EC9BDB7D54}"/>
              </a:ext>
            </a:extLst>
          </p:cNvPr>
          <p:cNvCxnSpPr/>
          <p:nvPr/>
        </p:nvCxnSpPr>
        <p:spPr>
          <a:xfrm>
            <a:off x="3234616" y="5905149"/>
            <a:ext cx="1728000" cy="8037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6">
            <a:extLst>
              <a:ext uri="{FF2B5EF4-FFF2-40B4-BE49-F238E27FC236}">
                <a16:creationId xmlns:a16="http://schemas.microsoft.com/office/drawing/2014/main" id="{B1DB1114-2983-4FD8-9E32-6A655C689010}"/>
              </a:ext>
            </a:extLst>
          </p:cNvPr>
          <p:cNvSpPr/>
          <p:nvPr/>
        </p:nvSpPr>
        <p:spPr>
          <a:xfrm>
            <a:off x="8069858" y="3155348"/>
            <a:ext cx="318479" cy="31847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0" name="Group 27">
            <a:extLst>
              <a:ext uri="{FF2B5EF4-FFF2-40B4-BE49-F238E27FC236}">
                <a16:creationId xmlns:a16="http://schemas.microsoft.com/office/drawing/2014/main" id="{013313FC-F91F-4974-8E11-5E081663708B}"/>
              </a:ext>
            </a:extLst>
          </p:cNvPr>
          <p:cNvGrpSpPr/>
          <p:nvPr/>
        </p:nvGrpSpPr>
        <p:grpSpPr>
          <a:xfrm>
            <a:off x="7365096" y="2266857"/>
            <a:ext cx="1728000" cy="731520"/>
            <a:chOff x="499359" y="2366048"/>
            <a:chExt cx="1728000" cy="731520"/>
          </a:xfrm>
        </p:grpSpPr>
        <p:sp>
          <p:nvSpPr>
            <p:cNvPr id="29" name="Pentagon 20">
              <a:extLst>
                <a:ext uri="{FF2B5EF4-FFF2-40B4-BE49-F238E27FC236}">
                  <a16:creationId xmlns:a16="http://schemas.microsoft.com/office/drawing/2014/main" id="{229DAD4F-406C-48C8-9761-D903AACF8F79}"/>
                </a:ext>
              </a:extLst>
            </p:cNvPr>
            <p:cNvSpPr/>
            <p:nvPr/>
          </p:nvSpPr>
          <p:spPr>
            <a:xfrm rot="5400000">
              <a:off x="997599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51CBF45-2BDA-4BC7-8158-C0DFF34D4147}"/>
                </a:ext>
              </a:extLst>
            </p:cNvPr>
            <p:cNvSpPr txBox="1"/>
            <p:nvPr/>
          </p:nvSpPr>
          <p:spPr>
            <a:xfrm>
              <a:off x="936839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83BAAEFF-8F2B-4561-8B10-2DF6DF30FA37}"/>
              </a:ext>
            </a:extLst>
          </p:cNvPr>
          <p:cNvSpPr txBox="1"/>
          <p:nvPr/>
        </p:nvSpPr>
        <p:spPr>
          <a:xfrm>
            <a:off x="7432765" y="4017062"/>
            <a:ext cx="182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Квалификационная оценка</a:t>
            </a:r>
          </a:p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Аттестация педагогов  Представление документов в вышестоящие инстанции (эксперт, исследователь, мастер)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71DD22-67C5-46FA-890E-AB70C0F9C32F}"/>
              </a:ext>
            </a:extLst>
          </p:cNvPr>
          <p:cNvSpPr txBox="1"/>
          <p:nvPr/>
        </p:nvSpPr>
        <p:spPr>
          <a:xfrm>
            <a:off x="7365096" y="3685686"/>
            <a:ext cx="172800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altLang="ko-KR" sz="1400" b="1" dirty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245C9BA-CF2E-458D-94E7-EED436CBEBF5}"/>
              </a:ext>
            </a:extLst>
          </p:cNvPr>
          <p:cNvCxnSpPr/>
          <p:nvPr/>
        </p:nvCxnSpPr>
        <p:spPr>
          <a:xfrm>
            <a:off x="7352033" y="5905149"/>
            <a:ext cx="1728000" cy="803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D3BAC51D-92EC-4573-AE04-12598BAD0BE6}"/>
              </a:ext>
            </a:extLst>
          </p:cNvPr>
          <p:cNvSpPr/>
          <p:nvPr/>
        </p:nvSpPr>
        <p:spPr>
          <a:xfrm>
            <a:off x="5985024" y="3155348"/>
            <a:ext cx="318479" cy="31847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4" name="Group 34">
            <a:extLst>
              <a:ext uri="{FF2B5EF4-FFF2-40B4-BE49-F238E27FC236}">
                <a16:creationId xmlns:a16="http://schemas.microsoft.com/office/drawing/2014/main" id="{C7426B1F-B184-41B5-88A8-D328B781DB69}"/>
              </a:ext>
            </a:extLst>
          </p:cNvPr>
          <p:cNvGrpSpPr/>
          <p:nvPr/>
        </p:nvGrpSpPr>
        <p:grpSpPr>
          <a:xfrm>
            <a:off x="5280262" y="2266857"/>
            <a:ext cx="1728000" cy="731520"/>
            <a:chOff x="546388" y="2366048"/>
            <a:chExt cx="1728000" cy="731520"/>
          </a:xfrm>
        </p:grpSpPr>
        <p:sp>
          <p:nvSpPr>
            <p:cNvPr id="36" name="Pentagon 17">
              <a:extLst>
                <a:ext uri="{FF2B5EF4-FFF2-40B4-BE49-F238E27FC236}">
                  <a16:creationId xmlns:a16="http://schemas.microsoft.com/office/drawing/2014/main" id="{3A5E10DB-0988-4C16-BE86-0A233267A4D9}"/>
                </a:ext>
              </a:extLst>
            </p:cNvPr>
            <p:cNvSpPr/>
            <p:nvPr/>
          </p:nvSpPr>
          <p:spPr>
            <a:xfrm rot="5400000">
              <a:off x="1044628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33C16B7-9D1A-4127-8791-509DABC2FF21}"/>
                </a:ext>
              </a:extLst>
            </p:cNvPr>
            <p:cNvSpPr txBox="1"/>
            <p:nvPr/>
          </p:nvSpPr>
          <p:spPr>
            <a:xfrm>
              <a:off x="983868" y="2464321"/>
              <a:ext cx="853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3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2FB2104B-DD81-4CE5-B1CE-61EE09D2B16C}"/>
              </a:ext>
            </a:extLst>
          </p:cNvPr>
          <p:cNvSpPr txBox="1"/>
          <p:nvPr/>
        </p:nvSpPr>
        <p:spPr>
          <a:xfrm>
            <a:off x="5120639" y="4017063"/>
            <a:ext cx="19071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Прием заявлений педагогов  на аттестацию </a:t>
            </a:r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 </a:t>
            </a:r>
            <a:r>
              <a:rPr lang="ru-RU" altLang="ko-KR" sz="12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госуслуга</a:t>
            </a:r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)</a:t>
            </a:r>
          </a:p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Заполнение  </a:t>
            </a:r>
          </a:p>
          <a:p>
            <a:pPr algn="ctr"/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электронного </a:t>
            </a:r>
            <a:r>
              <a:rPr lang="ru-RU" altLang="ko-KR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портфолио</a:t>
            </a:r>
            <a:r>
              <a:rPr lang="ru-RU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педагогами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FE73E7-184C-4A68-B6BC-0F28EF7BB85F}"/>
              </a:ext>
            </a:extLst>
          </p:cNvPr>
          <p:cNvSpPr txBox="1"/>
          <p:nvPr/>
        </p:nvSpPr>
        <p:spPr>
          <a:xfrm>
            <a:off x="5280262" y="3685686"/>
            <a:ext cx="1728000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altLang="ko-KR" sz="1400" b="1" dirty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6AAFB76-503F-4C00-90AD-0FEA2303F9BB}"/>
              </a:ext>
            </a:extLst>
          </p:cNvPr>
          <p:cNvCxnSpPr/>
          <p:nvPr/>
        </p:nvCxnSpPr>
        <p:spPr>
          <a:xfrm>
            <a:off x="5280262" y="5892086"/>
            <a:ext cx="1728000" cy="803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83BAAEFF-8F2B-4561-8B10-2DF6DF30FA37}"/>
              </a:ext>
            </a:extLst>
          </p:cNvPr>
          <p:cNvSpPr txBox="1"/>
          <p:nvPr/>
        </p:nvSpPr>
        <p:spPr>
          <a:xfrm>
            <a:off x="9457509" y="4064960"/>
            <a:ext cx="21423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Издание приказа (педагог) школы на основании решения АК. Получение приказов УО, ОО.</a:t>
            </a:r>
          </a:p>
          <a:p>
            <a:pPr algn="ctr"/>
            <a:r>
              <a:rPr lang="ru-RU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Выдача удостоверений. Издание приказа по школе на 1.01., 1.09. для оплаты в бухгалтерию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668" y="414867"/>
            <a:ext cx="11015133" cy="939800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Учет специальности по диплому  при аттестации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9469" y="1650999"/>
          <a:ext cx="11463866" cy="4512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1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2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089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П.96. Присвоение квалификационной категории педагогам 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осуществляется 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соответствии со специальностью (квалификацией), указанной в дипломе об образовании, или документе о переподготовке с присвоением соответствующей квалификации по занимаемой должности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9007">
                <a:tc>
                  <a:txBody>
                    <a:bodyPr/>
                    <a:lstStyle/>
                    <a:p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П.97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2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 преподавании дисциплин, указанных в дипломе об образовании как одна специальность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присвоение квалификационной категории проводится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основной должности с указанием преподаваемого/преподаваемых предмета/предметов (по выбору)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 присваивается категория по основной должности.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Квалификационная категория, присвоенная по основной должности, распространяется на все преподаваемые предметы/дисциплины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соответствующему направлению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9007">
                <a:tc>
                  <a:txBody>
                    <a:bodyPr/>
                    <a:lstStyle/>
                    <a:p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П.99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При преподавании педагогом </a:t>
                      </a:r>
                      <a:r>
                        <a:rPr lang="ru-RU" sz="12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дисциплин, по которым не осуществляется профессиональная подготовка специалистов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высших учебных заведениях или организациях технического и профессионального, </a:t>
                      </a:r>
                      <a:r>
                        <a:rPr lang="kk-KZ" sz="12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послесреднего</a:t>
                      </a:r>
                      <a:r>
                        <a:rPr lang="ru-RU" sz="12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образования, за ним сохраняется ранее полученная категория</a:t>
                      </a:r>
                      <a:r>
                        <a:rPr lang="kk-KZ" sz="12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Очередное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присвоение квалификационной категории проводится на общих основаниях </a:t>
                      </a:r>
                      <a:r>
                        <a:rPr lang="ru-RU" sz="1200" b="1" u="sng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 наличии соответствующего документа о повышении квалификации. 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007">
                <a:tc>
                  <a:txBody>
                    <a:bodyPr/>
                    <a:lstStyle/>
                    <a:p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П.105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 преподавании предмета «Самопознание»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 педагога квалификационная категория приравнивается к квалификационной категории по ранее преподаваемому предмету при наличии документа о курсах повышения квалификации по предмету «Самопознание» по образовательным программам, согласованным с уполномоченным органом </a:t>
                      </a: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 сохраняется до истечения срока действия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23">
                <a:tc>
                  <a:txBody>
                    <a:bodyPr/>
                    <a:lstStyle/>
                    <a:p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П.106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При очередном, досрочном присвоении (подтверждении) квалификационных категорий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 по предмету «Самопознание»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проходят </a:t>
                      </a:r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НКТ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по специальности</a:t>
                      </a:r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в соответствии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с диплом</a:t>
                      </a:r>
                      <a:r>
                        <a:rPr lang="kk-KZ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ом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или по предмету «Самопознание».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268" y="482600"/>
            <a:ext cx="11015133" cy="939800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Учет специальности по диплому  при аттестации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9469" y="1650999"/>
          <a:ext cx="11463866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1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0890">
                <a:tc>
                  <a:txBody>
                    <a:bodyPr/>
                    <a:lstStyle/>
                    <a:p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П. 108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Педагоги, преподающие </a:t>
                      </a:r>
                      <a:r>
                        <a:rPr lang="kk-KZ" sz="2000" b="1" u="sng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предмет «Художественный труд»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проходят аттестацию с 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диплом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ом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по специальностям «Технология», «Изобразительное искусство», «Черчение»;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по предмету 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«Графика и проектирование» 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– с 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диплом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ом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по специальностям: «Изобразительное искусство», «Черчение», «Информатика», а также </a:t>
                      </a:r>
                      <a:r>
                        <a:rPr lang="kk-KZ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учитывается 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профессиональное обучение с учетом ранее присвоенной квалификационной категории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9007">
                <a:tc>
                  <a:txBody>
                    <a:bodyPr/>
                    <a:lstStyle/>
                    <a:p>
                      <a:r>
                        <a:rPr lang="kk-KZ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П.110.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Педагоги, преподающие в общеобразовательных школах, реализующих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инклюзивное образование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проходят очередное присвоение квалификационной категории 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соответствии с указанной в дипломе специальностью при этом в </a:t>
                      </a:r>
                      <a:r>
                        <a:rPr lang="ru-RU" sz="2000" b="1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портфолио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отражают материалы по работе с детьми с особыми образовательными потребностями.  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55133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2. Порядок досрочного присвоения квалификационных категорий педагогам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09599" y="1778002"/>
          <a:ext cx="11006670" cy="4416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24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90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ДОСРОЧНАЯ АТТЕСТАЦИЯ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987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Допустимые</a:t>
                      </a:r>
                      <a:r>
                        <a:rPr lang="ru-RU" baseline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сроки после очередной аттестации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Досрочное присвоение квалификационной категории </a:t>
                      </a: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допускается через два года после очередной аттестации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987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Срок подачи заявления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Заявление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на досрочную аттестацию педагог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подает </a:t>
                      </a:r>
                      <a:r>
                        <a:rPr lang="kk-KZ" sz="18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после успешной сдачи НКТ и наличии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соответствующих результатов деятельности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порядке, определяемом настоящими Правилами по форме согласно приложению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 настоящим Правилам. </a:t>
                      </a:r>
                    </a:p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987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Оценивание результатов деятельности </a:t>
                      </a:r>
                    </a:p>
                    <a:p>
                      <a:endParaRPr lang="ru-RU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менее, чем за последние два года 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667" y="457200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2. Порядок досрочного присвоения квалификационных категорий педагогам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9341" y="1159934"/>
          <a:ext cx="11802535" cy="5628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7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5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32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категория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требования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46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«педагог-модератор» участвуют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соответствии </a:t>
                      </a:r>
                      <a:r>
                        <a:rPr kumimoji="0" lang="ru-RU" sz="1200" b="1" u="sng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менее двум следующим требованиям</a:t>
                      </a:r>
                      <a:r>
                        <a:rPr kumimoji="0"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окончившие высшее учебное заведение с правом преподавания предмета (дисциплины) на английском языке, имеющие сертификат (удостоверение), подтверждающие знание английского языка не ниже уровня С1 (по шкале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сефр (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CEFR) или имеющие диплом с присвоением академической степени «магистра» по научно-педагогическому профилю;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призерами или победителями конкурсов профессионального мастерства на уровне района (города областного /республиканского значения)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победителей или призеров олимпиад, конкурсов, соревнований на областном уровне в соответствии с перечнем, утвержденным уполномоченным органом в области образования; 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523">
                <a:tc>
                  <a:txBody>
                    <a:bodyPr/>
                    <a:lstStyle/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«педагог-эксперт» участвуют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соответствии </a:t>
                      </a:r>
                      <a:r>
                        <a:rPr kumimoji="0" lang="ru-RU" sz="1200" b="1" u="sng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менее </a:t>
                      </a:r>
                      <a:r>
                        <a:rPr kumimoji="0" lang="kk-KZ" sz="1200" b="1" u="sng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шести</a:t>
                      </a:r>
                      <a:r>
                        <a:rPr kumimoji="0" lang="ru-RU" sz="1200" b="1" u="sng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следующим требованиям</a:t>
                      </a:r>
                      <a:r>
                        <a:rPr kumimoji="0" lang="kk-KZ" sz="1200" u="sng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(за исключением лиц, указанных в пятом абзаце настоящего пункта)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призерами или победителями конкурсов профессионального мастерства на областном, республиканском уровнях в соответствии с перечнем, утвержденным уполномоченным органом в области образования;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победителей или призеров олимпиад, конкурсов, соревнований на областном, республиканском уровнях в соответствии с перечнем, утвержденным уполномоченным органом в области образования;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владеющие английским языком на уровне не ниже С1 (по шкале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сефр (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CEFR) и преподающие предметы на английском языке;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перешедшие на педагогическую работу в организации образования из высшего учебного заведения, имеющие стаж педагогической работы не менее двух лет;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перешедшие на педагогическую работу в организации образования с производства, из профильных организаций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(организации, учреждения и предприятия, соответствующие профилю подготовки кадров в организации образования),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имеющие стаж работы по специальности не менее трех лет;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кандидатами или мастерами спорта международного класса по профилирующему предмету;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мастера производственного обучения, имеющие самый высокий квалификационный разряд по профилю;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удостоенные звания «Лучший педагог» районного/городского уровня;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победителей или призеров областных чемпионатов </a:t>
                      </a:r>
                      <a:r>
                        <a:rPr kumimoji="0" lang="ru-RU" sz="120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уорлд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скилс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kumimoji="0" lang="ru-RU" sz="120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WorldSkills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научно-практического центра экспертизы содержания образования или рекомендованных Республиканским учебно-методическим советом;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видео-, телеуроки, включенные для трансляции на телевидении области, страны.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91452"/>
          <a:ext cx="12192000" cy="6570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7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4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77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педагог-исследователь» участвуют </a:t>
                      </a: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соответствии </a:t>
                      </a:r>
                      <a:r>
                        <a:rPr kumimoji="0" lang="ru-RU" sz="1200" b="1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менее </a:t>
                      </a:r>
                      <a:r>
                        <a:rPr kumimoji="0" lang="kk-KZ" sz="1200" b="1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шести</a:t>
                      </a:r>
                      <a:r>
                        <a:rPr kumimoji="0" lang="ru-RU" sz="1200" b="1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следующим требованиям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призерами или победителями конкурсов профессионального мастерства на республиканском, международном уровнях в соответствии с перечнем, утвержденным уполномоченным органом в области образования;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победителей или призеров олимпиад, конкурсов, соревнований на республиканском, международном уровнях в соответствии с перечнем, утвержденным уполномоченным органом в области образования;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авторами (соавторами)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имеющие ученую степень кандидата наук/доктора или доктора </a:t>
                      </a:r>
                      <a:r>
                        <a:rPr kumimoji="0" lang="ru-RU" sz="1200" b="0" kern="12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PhD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стаж педагогической работы не менее трех лет;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перешедшие на педагогическую работу с предприятия, профильной организации, имеющие стаж работы не менее трех лет;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образования;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видео-, телеуроки, включенные для трансляции на телевидении области, страны;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удостоенные звания «Лучший педагог» областного уровня;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участник</a:t>
                      </a: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</a:t>
                      </a: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или призер</a:t>
                      </a: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или </a:t>
                      </a:r>
                      <a:r>
                        <a:rPr kumimoji="0" lang="ru-RU" sz="1200" b="0" kern="12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победител</a:t>
                      </a: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ями</a:t>
                      </a: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Национальной премии «Учитель Казахстана»;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победителей или призеров республиканских или международных чемпионатов</a:t>
                      </a: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уорлд скилс (</a:t>
                      </a:r>
                      <a:r>
                        <a:rPr kumimoji="0" lang="ru-RU" sz="1200" b="0" kern="12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WorldSkills</a:t>
                      </a:r>
                      <a:r>
                        <a:rPr kumimoji="0" lang="kk-KZ" sz="1200" b="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0" lang="ru-RU" sz="1200" b="0" kern="1200" dirty="0">
                        <a:solidFill>
                          <a:schemeClr val="bg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endParaRPr lang="ru-RU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2973">
                <a:tc>
                  <a:txBody>
                    <a:bodyPr/>
                    <a:lstStyle/>
                    <a:p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«педагог-мастер» участвуют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соответствии </a:t>
                      </a:r>
                      <a:r>
                        <a:rPr kumimoji="0"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менее </a:t>
                      </a:r>
                      <a:r>
                        <a:rPr kumimoji="0" lang="kk-KZ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шести</a:t>
                      </a:r>
                      <a:r>
                        <a:rPr kumimoji="0" lang="ru-RU" sz="1200" b="1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следующим требованиям: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победителей или призеров олимпиад, конкурсов, соревнований на международном уровне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победителями или призерами международных конкурсов профессионального мастерства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разработавшие авторские программы, получившие одобрение на Республиканском учебно-методическом совете при Национальной академии образования имени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Ы. Алтынсарина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или 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Республиканском учебно-методическом совете при Департаменте технического и профессионального образования;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авторами (соавторами)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участвовавшие в подготовке видео-, телеуроки, включенные для трансляции на телевидении страны;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«Электронной базой экспертов»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имеющие ученую степень кандидата наук/доктора или доктора </a:t>
                      </a:r>
                      <a:r>
                        <a:rPr kumimoji="0" lang="ru-RU" sz="120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PhD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стаж педагогической работы не менее пяти лет;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удостоенные звания «Лучший педагог» Республики Казахстан;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являющиеся 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участник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или призер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ами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или </a:t>
                      </a:r>
                      <a:r>
                        <a:rPr kumimoji="0" lang="ru-RU" sz="120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победител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ями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Национальной премии «Учитель Казахстана»;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подготовившие победителей или призеров международных чемпионатов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уорлд скилс (</a:t>
                      </a:r>
                      <a:r>
                        <a:rPr kumimoji="0" lang="ru-RU" sz="1200" kern="120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WorldSkills</a:t>
                      </a:r>
                      <a:r>
                        <a:rPr kumimoji="0" lang="kk-KZ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r>
                        <a:rPr kumimoji="0" lang="ru-RU" sz="12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3. Порядок присвоения квалификационной категории педагогам по упрощенному порядку</a:t>
            </a:r>
            <a:br>
              <a:rPr lang="ru-RU" sz="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без сдачи НКТ  на основании личного заявления, имеющим сертификаты по методике 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клил (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CLIL</a:t>
            </a:r>
            <a:r>
              <a:rPr lang="kk-KZ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(при наличии) </a:t>
            </a:r>
            <a:b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7865" y="1295399"/>
          <a:ext cx="11540067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9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90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8201">
                <a:tc>
                  <a:txBody>
                    <a:bodyPr/>
                    <a:lstStyle/>
                    <a:p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П.117.Л</a:t>
                      </a:r>
                      <a:r>
                        <a:rPr lang="ru-RU" sz="1400" b="0" dirty="0" err="1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ицам</a:t>
                      </a:r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,  вошедшим в Президентский кадровый резерв, выпускникам зарубежных </a:t>
                      </a: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организаций </a:t>
                      </a:r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высшего и послевузовского образования, входящих в список рекомендованных для обучения по программе «</a:t>
                      </a: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Болашақ</a:t>
                      </a:r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в момент поступления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решением комиссии присваивается квалификационная категория «педагог-эксперт» без процедуры присвоения квалификационной категории</a:t>
                      </a: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в период не позднее пятилетнего срока после окончания организации высшего и послевузовского образования</a:t>
                      </a:r>
                      <a:r>
                        <a:rPr lang="ru-RU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kk-KZ" sz="14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Последующая аттестация проводится в сроки, определяемые настоящими Правилами. </a:t>
                      </a:r>
                      <a:endParaRPr lang="ru-RU" sz="14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1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П.118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Квалификационная категория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«педагог-модератор»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английский язык: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айелтс 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IELTS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6,5 баллов;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тойфл 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TOEFL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60 - 65 баллов; 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французский язык: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дельф 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DELF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С1;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немецкий язык: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гесэ цэтификат (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Goethe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Zertifikat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С1.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П.119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Квалификационная категория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«педагог-эксперт»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присваивается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английский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айелтс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IELTS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6,5 баллов;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тойфл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TOEFL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66 - 78 баллов;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французский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дельф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DELF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С1;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немецкий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гесэ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цэтификат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Goethe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Zertifikat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С1.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П.120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Квалификационная категория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«педагог-исследователь»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английский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айелтс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IELTS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7 баллов;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тойфл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TOEFL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79 - 95 баллов;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французский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дельф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DELF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С2;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немецкий язык: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гесэ цэтификат (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Goethe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Zertifikat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П.121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Квалификационная категория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«педагог-мастер»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английский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айелтс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IELTS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–7,5 баллов;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тойфл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TOEFL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96 - 110 баллов;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французский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дельф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DELF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С2;</a:t>
                      </a:r>
                    </a:p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немецкий язык: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гесэ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цэтификат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Goethe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Zertifikat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– С2.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Глава 4.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проведения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аттестации руководителей и заместителей руководителей организаций образования, 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руководителей, заместителей руководителя методических кабинетов (центров), методистов методических кабинетов (центров)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46667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Глава 4.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проведения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аттестации руководителей и заместителей руководителей организаций образования, 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руководителей, заместителей руководителя методических кабинетов (центров), методистов методических кабинетов (центров)</a:t>
            </a:r>
            <a:br>
              <a:rPr lang="ru-RU" dirty="0">
                <a:solidFill>
                  <a:srgbClr val="002060"/>
                </a:solidFill>
              </a:rPr>
            </a:br>
            <a:br>
              <a:rPr lang="ru-RU" dirty="0"/>
            </a:b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35000" y="1378373"/>
            <a:ext cx="10972800" cy="4937760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kk-KZ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Руководители и заместители руководителей организаций образования, методических кабинетов (центров), методисты методических кабинетов (центров) </a:t>
            </a:r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подают заявление в Комиссию соответствующего уровня 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указанием </a:t>
            </a:r>
            <a:r>
              <a:rPr lang="kk-KZ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претендуемой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им квалификационной категории по форме согласно приложению </a:t>
            </a:r>
            <a:r>
              <a:rPr lang="kk-KZ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к настоящим Правилам. </a:t>
            </a: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8000" y="2839731"/>
          <a:ext cx="11345334" cy="3290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03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17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Категории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Сроки подачи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6318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П.129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Заместители руководителей организации образования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(методических кабинетов (центров),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методисты методических кабинетов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(центров),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впервые участвующие в процедуре аттестации подают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заявление на присвоение квалификационных категорий «заместитель руководителя третьей квалификационной категории» или «заместитель руководителя второй квалификационной категории» или «заместитель руководителя первой квалификационной категории», «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-модератор», «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-эксперт», «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-исследователь», «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-мастер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по истечении трех лет пребывания на занимаемой должности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2063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Руководители организации образования (методических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кабинетов (центров),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впервые участвующие в процедуре аттестации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подают заявление на присвоение квалификационных категорий «руководитель-организатор» или «руководитель-менеджер» или «руководитель-лидер»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по истечении трех лет пребывания на занимаемой должности. 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3467" y="855134"/>
            <a:ext cx="10972800" cy="990600"/>
          </a:xfrm>
        </p:spPr>
        <p:txBody>
          <a:bodyPr>
            <a:no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1. Правила проведения квалификационной оценки </a:t>
            </a:r>
            <a:br>
              <a:rPr lang="ru-RU" sz="2800" dirty="0">
                <a:solidFill>
                  <a:srgbClr val="002060"/>
                </a:solidFill>
              </a:rPr>
            </a:br>
            <a:br>
              <a:rPr lang="ru-RU" sz="2800" dirty="0"/>
            </a:b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7809" y="1439333"/>
          <a:ext cx="116840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3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9239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Arial" pitchFamily="34" charset="0"/>
                          <a:cs typeface="Arial" pitchFamily="34" charset="0"/>
                        </a:rPr>
                        <a:t>Место проведения квалификационной оценки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kk-KZ" sz="1600" b="0" dirty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. Квалификационная оценка проводится в органах отдела образования района</a:t>
                      </a:r>
                      <a:r>
                        <a:rPr lang="kk-KZ" sz="1600" b="0" dirty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города областного значения, </a:t>
                      </a:r>
                      <a:r>
                        <a:rPr lang="kk-KZ" sz="1600" b="0" dirty="0">
                          <a:latin typeface="Arial" pitchFamily="34" charset="0"/>
                          <a:cs typeface="Arial" pitchFamily="34" charset="0"/>
                        </a:rPr>
                        <a:t>Управления образования </a:t>
                      </a:r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области (для областных подведомственных организаций и организаций образования отраслевых государственных органов), городов республиканского значения и столицы, уполномоченного органа </a:t>
                      </a:r>
                      <a:r>
                        <a:rPr lang="kk-KZ" sz="1600" b="0" dirty="0">
                          <a:latin typeface="Arial" pitchFamily="34" charset="0"/>
                          <a:cs typeface="Arial" pitchFamily="34" charset="0"/>
                        </a:rPr>
                        <a:t>соответствующей отрасли</a:t>
                      </a:r>
                      <a:r>
                        <a:rPr lang="ru-RU" sz="1600" b="0" dirty="0">
                          <a:latin typeface="Arial" pitchFamily="34" charset="0"/>
                          <a:cs typeface="Arial" pitchFamily="34" charset="0"/>
                        </a:rPr>
                        <a:t> (для республиканских подведомственных организаций и организаций образования отраслевых государственных органов).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74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Что включает в себя квалификационная оценка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39.Квалификационная оценка включает рассмотрение на соответствие представленных аттестуемыми копии документов: </a:t>
                      </a:r>
                    </a:p>
                    <a:p>
                      <a:pPr algn="just">
                        <a:buFont typeface="Wingdings" pitchFamily="2" charset="2"/>
                        <a:buChar char="§"/>
                      </a:pPr>
                      <a:r>
                        <a:rPr lang="ru-RU" sz="16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документ, удостоверяющий личность </a:t>
                      </a:r>
                    </a:p>
                    <a:p>
                      <a:pPr algn="just">
                        <a:buFont typeface="Wingdings" pitchFamily="2" charset="2"/>
                        <a:buChar char="§"/>
                      </a:pPr>
                      <a:r>
                        <a:rPr lang="ru-RU" sz="16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диплом об образовании</a:t>
                      </a:r>
                    </a:p>
                    <a:p>
                      <a:pPr algn="just">
                        <a:buFont typeface="Wingdings" pitchFamily="2" charset="2"/>
                        <a:buChar char="§"/>
                      </a:pPr>
                      <a:r>
                        <a:rPr lang="ru-RU" sz="16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документ о прохождении курсов повышения квалификации по программе «Менеджмент в образовании» не менее 72 часов, согласованной с уполномоченным органом в области образования</a:t>
                      </a:r>
                    </a:p>
                    <a:p>
                      <a:pPr algn="just">
                        <a:buFont typeface="Wingdings" pitchFamily="2" charset="2"/>
                        <a:buChar char="§"/>
                      </a:pPr>
                      <a:r>
                        <a:rPr lang="ru-RU" sz="1600" b="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документ, подтверждающий трудовую деятельность работника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74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Условия отказа в приеме документов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 </a:t>
                      </a:r>
                      <a:r>
                        <a:rPr lang="kk-KZ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предоставлении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неполного пакета документов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руководителей и заместителей руководителей организаций образования (методических кабинетов (центров), методистов методических кабинетов (центров) Служба управления персоналом аттестующего органа соответствующего уровня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принимает документы и предоставляет мотивированный отказ.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3" y="12"/>
            <a:ext cx="11667067" cy="1058333"/>
          </a:xfrm>
        </p:spPr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itchFamily="34" charset="0"/>
              </a:rPr>
              <a:t>Параграф 2. Порядок проведения комплексного аналитического обобщения результатов деятельности</a:t>
            </a:r>
            <a:endParaRPr lang="ko-KR" altLang="en-US" dirty="0"/>
          </a:p>
        </p:txBody>
      </p:sp>
      <p:sp>
        <p:nvSpPr>
          <p:cNvPr id="49" name="Pentagon 48"/>
          <p:cNvSpPr/>
          <p:nvPr/>
        </p:nvSpPr>
        <p:spPr>
          <a:xfrm>
            <a:off x="508008" y="1612664"/>
            <a:ext cx="3752817" cy="800336"/>
          </a:xfrm>
          <a:prstGeom prst="homePlate">
            <a:avLst>
              <a:gd name="adj" fmla="val 5491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4" name="Rectangle 2"/>
          <p:cNvSpPr/>
          <p:nvPr/>
        </p:nvSpPr>
        <p:spPr>
          <a:xfrm>
            <a:off x="3966456" y="1612664"/>
            <a:ext cx="7505544" cy="768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881477" y="1720558"/>
            <a:ext cx="806185" cy="569387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61" name="TextBox 12"/>
          <p:cNvSpPr txBox="1"/>
          <p:nvPr/>
        </p:nvSpPr>
        <p:spPr bwMode="auto">
          <a:xfrm>
            <a:off x="4326468" y="1662218"/>
            <a:ext cx="7230533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Служба управления персоналом аттестующего органа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направляет аттестационные материалы              руководителей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,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заместителей руководителей организаций образования 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методических   кабинетов (центров)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) и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методистов методических кабинетов (центров) в Комиссию.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Pentagon 107"/>
          <p:cNvSpPr/>
          <p:nvPr/>
        </p:nvSpPr>
        <p:spPr>
          <a:xfrm>
            <a:off x="491068" y="2543176"/>
            <a:ext cx="3769749" cy="860435"/>
          </a:xfrm>
          <a:prstGeom prst="homePlate">
            <a:avLst>
              <a:gd name="adj" fmla="val 549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9" name="Rectangle 2"/>
          <p:cNvSpPr/>
          <p:nvPr/>
        </p:nvSpPr>
        <p:spPr>
          <a:xfrm>
            <a:off x="3966456" y="2543165"/>
            <a:ext cx="7505544" cy="768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2881477" y="2651070"/>
            <a:ext cx="806185" cy="569387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112" name="TextBox 10"/>
          <p:cNvSpPr txBox="1"/>
          <p:nvPr/>
        </p:nvSpPr>
        <p:spPr bwMode="auto">
          <a:xfrm>
            <a:off x="4318001" y="2503077"/>
            <a:ext cx="7044267" cy="83099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В ходе заседания Комиссия изучает представленные материалы.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По результатам изучения представленных материалов каждым членом комиссии </a:t>
            </a:r>
            <a:r>
              <a:rPr lang="ru-RU" sz="1200" b="1" dirty="0">
                <a:latin typeface="Arial" pitchFamily="34" charset="0"/>
                <a:cs typeface="Arial" pitchFamily="34" charset="0"/>
              </a:rPr>
              <a:t>заполняется оценочный лист             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на аттестуемого руководителя/заместителя руководителя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/методиста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по форме согласно                 приложению 2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5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к настоящим Правилам. </a:t>
            </a:r>
            <a:endParaRPr lang="en-US" altLang="ko-K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Pentagon 114"/>
          <p:cNvSpPr/>
          <p:nvPr/>
        </p:nvSpPr>
        <p:spPr>
          <a:xfrm>
            <a:off x="482601" y="3473667"/>
            <a:ext cx="3778216" cy="751200"/>
          </a:xfrm>
          <a:prstGeom prst="homePlate">
            <a:avLst>
              <a:gd name="adj" fmla="val 5491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6" name="Rectangle 2"/>
          <p:cNvSpPr/>
          <p:nvPr/>
        </p:nvSpPr>
        <p:spPr>
          <a:xfrm>
            <a:off x="3966456" y="3473667"/>
            <a:ext cx="7505544" cy="768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2881477" y="3581564"/>
            <a:ext cx="806185" cy="569387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119" name="TextBox 10"/>
          <p:cNvSpPr txBox="1"/>
          <p:nvPr/>
        </p:nvSpPr>
        <p:spPr bwMode="auto">
          <a:xfrm>
            <a:off x="4628131" y="3543633"/>
            <a:ext cx="6460424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По результатам изучения представленных материалов каждым членом комиссии                   </a:t>
            </a:r>
            <a:r>
              <a:rPr lang="ru-RU" sz="1200" b="1" dirty="0">
                <a:latin typeface="Arial" pitchFamily="34" charset="0"/>
                <a:cs typeface="Arial" pitchFamily="34" charset="0"/>
              </a:rPr>
              <a:t>заполняется оценочный лист  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на аттестуемого руководителя/заместителя руководителя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/методиста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по форме согласно   приложению 2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5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к настоящим Правилам. </a:t>
            </a:r>
            <a:endParaRPr lang="en-US" altLang="ko-KR" sz="1200" b="1" dirty="0">
              <a:cs typeface="Arial" pitchFamily="34" charset="0"/>
            </a:endParaRPr>
          </a:p>
        </p:txBody>
      </p:sp>
      <p:sp>
        <p:nvSpPr>
          <p:cNvPr id="122" name="Pentagon 121"/>
          <p:cNvSpPr/>
          <p:nvPr/>
        </p:nvSpPr>
        <p:spPr>
          <a:xfrm>
            <a:off x="465668" y="4404168"/>
            <a:ext cx="3795149" cy="955232"/>
          </a:xfrm>
          <a:prstGeom prst="homePlate">
            <a:avLst>
              <a:gd name="adj" fmla="val 5491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3" name="Rectangle 2"/>
          <p:cNvSpPr/>
          <p:nvPr/>
        </p:nvSpPr>
        <p:spPr>
          <a:xfrm>
            <a:off x="3966456" y="4404168"/>
            <a:ext cx="7505544" cy="768000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2881477" y="4512073"/>
            <a:ext cx="806185" cy="569387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sp>
        <p:nvSpPr>
          <p:cNvPr id="126" name="TextBox 10"/>
          <p:cNvSpPr txBox="1"/>
          <p:nvPr/>
        </p:nvSpPr>
        <p:spPr bwMode="auto">
          <a:xfrm>
            <a:off x="4408000" y="4414867"/>
            <a:ext cx="6928869" cy="70788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Службой управления персоналом аттестующего органа </a:t>
            </a:r>
            <a:r>
              <a:rPr lang="ru-RU" sz="1200" b="1" dirty="0">
                <a:latin typeface="Arial" pitchFamily="34" charset="0"/>
                <a:cs typeface="Arial" pitchFamily="34" charset="0"/>
              </a:rPr>
              <a:t>оформляется аттестационный лист на аттестуемого руководителя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по форме согласно приложению 2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6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, на заместителя                          руководителя по форме согласно приложению 2</a:t>
            </a:r>
            <a:r>
              <a:rPr lang="kk-KZ" sz="1200" dirty="0">
                <a:latin typeface="Arial" pitchFamily="34" charset="0"/>
                <a:cs typeface="Arial" pitchFamily="34" charset="0"/>
              </a:rPr>
              <a:t>7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 к настоящим Правилам</a:t>
            </a:r>
            <a:r>
              <a:rPr lang="ru-RU" sz="1600" dirty="0"/>
              <a:t>.</a:t>
            </a:r>
            <a:endParaRPr lang="en-US" altLang="ko-KR" sz="1600" b="1" dirty="0">
              <a:cs typeface="Arial" pitchFamily="34" charset="0"/>
            </a:endParaRPr>
          </a:p>
        </p:txBody>
      </p:sp>
      <p:sp>
        <p:nvSpPr>
          <p:cNvPr id="129" name="Pentagon 128"/>
          <p:cNvSpPr/>
          <p:nvPr/>
        </p:nvSpPr>
        <p:spPr>
          <a:xfrm>
            <a:off x="516468" y="5334667"/>
            <a:ext cx="3744349" cy="981466"/>
          </a:xfrm>
          <a:prstGeom prst="homePlate">
            <a:avLst>
              <a:gd name="adj" fmla="val 5491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0" name="Rectangle 2"/>
          <p:cNvSpPr/>
          <p:nvPr/>
        </p:nvSpPr>
        <p:spPr>
          <a:xfrm>
            <a:off x="3970867" y="5334678"/>
            <a:ext cx="7501132" cy="989933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2881477" y="5442571"/>
            <a:ext cx="806185" cy="569387"/>
          </a:xfrm>
          <a:prstGeom prst="rect">
            <a:avLst/>
          </a:prstGeom>
          <a:noFill/>
        </p:spPr>
        <p:txBody>
          <a:bodyPr wrap="square" lIns="121917" tIns="0" rIns="121917" bIns="0" rtlCol="0" anchor="ctr">
            <a:spAutoFit/>
          </a:bodyPr>
          <a:lstStyle/>
          <a:p>
            <a:r>
              <a:rPr lang="en-US" altLang="ko-KR" sz="3700" b="1" dirty="0">
                <a:solidFill>
                  <a:schemeClr val="bg1"/>
                </a:solidFill>
                <a:cs typeface="Arial" pitchFamily="34" charset="0"/>
              </a:rPr>
              <a:t>05</a:t>
            </a:r>
          </a:p>
        </p:txBody>
      </p:sp>
      <p:sp>
        <p:nvSpPr>
          <p:cNvPr id="133" name="TextBox 10"/>
          <p:cNvSpPr txBox="1"/>
          <p:nvPr/>
        </p:nvSpPr>
        <p:spPr bwMode="auto">
          <a:xfrm>
            <a:off x="4360334" y="5367879"/>
            <a:ext cx="7255932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kk-KZ" sz="1200" dirty="0">
                <a:latin typeface="Arial" pitchFamily="34" charset="0"/>
                <a:cs typeface="Arial" pitchFamily="34" charset="0"/>
              </a:rPr>
              <a:t>По результатам аттестации при высоких итоговых показателях (максимальные итоговые баллы                   в соответствии с критериями, обозначенными в приложении 24 к настоящим Правилам) заместители руководителя организации образования (методических кабинетов (центров) зачисляются в кадровый резерв руководителей организаций образования (методических кабинетов (центров) на два              года.</a:t>
            </a:r>
            <a:endParaRPr lang="en-US" altLang="ko-KR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04068" y="1032945"/>
            <a:ext cx="6366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ЭТАПЫ </a:t>
            </a:r>
          </a:p>
        </p:txBody>
      </p:sp>
    </p:spTree>
    <p:extLst>
      <p:ext uri="{BB962C8B-B14F-4D97-AF65-F5344CB8AC3E}">
        <p14:creationId xmlns:p14="http://schemas.microsoft.com/office/powerpoint/2010/main" val="132192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Терминология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комплексное аналитическое обобщение результатов деятельности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процедура оценки </a:t>
            </a:r>
            <a:r>
              <a:rPr lang="ru-RU" sz="20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соответствия достижений аттестуемого уровням квалификационных требований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None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лицо, имеющее педагогическое или иное профессиональное образование по соответствующему профилю и осуществляющее профессиональную деятельность педагога по обучению и воспитанию обучающихся и (или) воспитанников, методическому сопровождению или организации образовательной деятельности; </a:t>
            </a:r>
          </a:p>
          <a:p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квалификационная категория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уровень профессиональной 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компетентности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педагога, соответствующий квалификационным требованиям согласно 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приказу Министра образования и науки Республики Казахстан от 13 июля 2009 года №338 «Об утверждении Типовых квалификационных характеристик должностей педагогических работников и приравненных к ним лиц»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9532" y="-262467"/>
            <a:ext cx="11319933" cy="1354667"/>
          </a:xfrm>
        </p:spPr>
        <p:txBody>
          <a:bodyPr>
            <a:noAutofit/>
          </a:bodyPr>
          <a:lstStyle/>
          <a:p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2.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АК для заместителей руководителей организации образования  (методического кабинет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(центр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методистов методических кабинетов (центров)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18069" y="3090333"/>
          <a:ext cx="11167532" cy="310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4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8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При принятии решения «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аттестован на заявленную квалификационную категорию» 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304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Комиссия в течение трех рабочих дней направляет на электронную почту аттестуемого письменное уведомление с обоснованием об отказе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присвоении (подтверждении) квалификационной категории, подписанное всеми членами Комиссии по форме согласно приложению 1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 настоящим Правилам.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5304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имеющаяся квалификационная категория заместителя руководителя организации образования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, методиста методического кабинетова (центра)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сохраняется до истечения срока действия, далее – квалификационная категория снижается на один уровень ниже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9590"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Заместитель руководителя организации образования (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методического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кабинет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(центр</a:t>
                      </a:r>
                      <a:r>
                        <a:rPr lang="kk-KZ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проходит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повторную аттестацию не ранее одного года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 дня принятия решения Комиссией соответствующего уровня согласно настоящим Правилам.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68867" y="1058334"/>
          <a:ext cx="11133668" cy="1615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9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87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Варианты решения АК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331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аттестован на заявленную квалификационную категорию;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06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аттестован с подтверждением заявленной квалификационной категории;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066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аттестован на заявленную квалификационную категорию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592667"/>
            <a:ext cx="10972800" cy="990600"/>
          </a:xfrm>
        </p:spPr>
        <p:txBody>
          <a:bodyPr>
            <a:noAutofit/>
          </a:bodyPr>
          <a:lstStyle/>
          <a:p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2.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АК для заместителей руководителей организации образования  (методического кабинет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(центр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методистов методических кабинетов (центров) </a:t>
            </a:r>
            <a:r>
              <a:rPr lang="ru-RU" sz="20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 повторной аттестации  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Содержимое 34"/>
          <p:cNvSpPr>
            <a:spLocks noGrp="1"/>
          </p:cNvSpPr>
          <p:nvPr>
            <p:ph sz="quarter" idx="1"/>
          </p:nvPr>
        </p:nvSpPr>
        <p:spPr>
          <a:xfrm>
            <a:off x="516467" y="1430866"/>
            <a:ext cx="10972800" cy="4937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Комиссия при проведении повторной аттестации принимает одно из следующих решений:</a:t>
            </a:r>
          </a:p>
          <a:p>
            <a:pPr marL="0" indent="0" algn="just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аттестован на заявленную квалификационную категорию;</a:t>
            </a:r>
          </a:p>
          <a:p>
            <a:pPr marL="0" indent="0" algn="just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аттестован с подтверждением заявленной квалификационной категории;</a:t>
            </a:r>
          </a:p>
          <a:p>
            <a:pPr marL="0" indent="0" algn="just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аттестован на заявленную квалификационную категорию.</a:t>
            </a:r>
          </a:p>
          <a:p>
            <a:pPr marL="0" indent="0" algn="just"/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/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51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повторной аттестации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при принятии Комиссией решения «не аттестован на заявленную квалификационную категорию» 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имеющаяся квалификационная категория снижается на один уровень.</a:t>
            </a:r>
          </a:p>
          <a:p>
            <a:pPr algn="just"/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132" y="-440267"/>
            <a:ext cx="11319933" cy="1354667"/>
          </a:xfrm>
        </p:spPr>
        <p:txBody>
          <a:bodyPr>
            <a:noAutofit/>
          </a:bodyPr>
          <a:lstStyle/>
          <a:p>
            <a:r>
              <a:rPr lang="kk-KZ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2.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Результат аттестации руководителей организаций образования (методических кабинетов (центров)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50333" y="3225801"/>
          <a:ext cx="11396133" cy="1088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873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При принятии решения «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аттестован на заявленную квалификационную категорию» 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429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П.154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аттестуемый проходит повторную аттестацию не ранее трех месяцев со дня прохождения аттестации (не более одного раза за аттестуемый период)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согласно настоящим Правилам. При этом имеющаяся квалификационная категория руководителя организации образования (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методического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кабинет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(центр</a:t>
                      </a:r>
                      <a:r>
                        <a:rPr lang="kk-KZ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) сохраняется до следующего аттестационного периода.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68867" y="1058335"/>
          <a:ext cx="11133668" cy="1907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9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87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Варианты решения АК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331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аттестован на заявленную квалификационную категорию;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066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аттестован с подтверждением заявленной квалификационной категории;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066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аттестован на заявленную квалификационную категорию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066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не аттестован на заявленную квалификационную категорию с расторжением трудового договора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41868" y="4428073"/>
            <a:ext cx="112945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k-KZ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55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.Комиссия </a:t>
            </a:r>
            <a:r>
              <a:rPr lang="ru-RU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 проведении повторной аттестации принимает одно из следующих решений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аттестован на заявленную квалификационную категорию;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аттестован с подтверждением на заявленную квалификационную категорию;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аттестован на заявленную квалификационную категорию;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аттестован на заявленную квалификационную категорию с расторжением трудового договора.  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k-KZ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56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При принятии Комиссией решения «</a:t>
            </a:r>
            <a:r>
              <a:rPr lang="ru-RU" sz="1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аттестован на заявленную квалификационную категорию» при повторной аттестации у аттестуемого, имеющего квалификационную категорию «руководитель-лидер» или «руководитель-менеджер», квалификационная категория снижается на один уровень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руководителями, имеющими квалификационную </a:t>
            </a:r>
            <a:r>
              <a:rPr lang="ru-RU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категорию «руководитель-организатор» трудовой договор подлежит расторжению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Типовые квалификационные характеристики должностей педагогических работников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«Об утверждении Типовых квалификационных характеристик должностей педагогических работников и приравненных к ним лиц»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Министра образования и науки Республики Казахстан от 13 июля 2009 года № 338. Зарегистрирован в Министерстве юстиции Республики Казахстан 17 августа 2009 года № 5750.</a:t>
            </a:r>
          </a:p>
          <a:p>
            <a:pPr algn="ctr">
              <a:buNone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редакции приказа Министра образования и науки РК от 30.04.2020 № 169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43. Требования к квалификации руководителя </a:t>
            </a:r>
            <a:r>
              <a:rPr lang="ru-RU" dirty="0"/>
              <a:t>: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 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высшее и (или) послевузовское педагогическое образование или иное профессиональное образование по соответствующему профилю или документ, подтверждающий педагогическую переподготовку, стаж педагогической работы не менее 5 лет, в том числе последние 2 года педагогического стажа и в должности заместителя руководителя организации среднего образования не менее 1 года;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осуществлении преподавательской деятельности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дополнительно наличие квалификации: эксперта или педагога – исследователя или педагога - мастера.</a:t>
            </a: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404664"/>
            <a:ext cx="10972800" cy="990600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Руководитель (директор, заведующий) организации среднего образования (начального, основного среднего и общего среднего)</a:t>
            </a:r>
            <a:b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31371" y="1219200"/>
            <a:ext cx="11521280" cy="545016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41. Должностные обязанности: </a:t>
            </a:r>
          </a:p>
          <a:p>
            <a:pPr>
              <a:buNone/>
            </a:pPr>
            <a:endParaRPr lang="ru-RU" sz="4000" b="1" dirty="0">
              <a:latin typeface="Arial" pitchFamily="34" charset="0"/>
              <a:cs typeface="Arial" pitchFamily="34" charset="0"/>
            </a:endParaRP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 деятельностью организации образования в соответствии с ее уставом и другими нормативными правовыми актами. </a:t>
            </a:r>
          </a:p>
          <a:p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Организует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реализацию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Государственных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общеобязательных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стандартов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совместно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педагогическим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методическим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советом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 педагогическим советом. </a:t>
            </a: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Утверждает План развития школы, план учебно-воспитательной работы, рабочие учебные планы, краткосрочные планы учителей-предметников. </a:t>
            </a: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Утверждает план работы, рабочие учебные планы и программы. </a:t>
            </a:r>
          </a:p>
          <a:p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Формирует и совершенствует научно - методическую и материально-техническую базу организации образования.</a:t>
            </a: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Организует и совершенствует методическое обеспечение учебно-воспитательного процесса. </a:t>
            </a: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Обеспечивает развитие современных информационных технологий.</a:t>
            </a: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Содействует деятельности педагогических организаций, методических объединений, детских организаций. </a:t>
            </a: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Формирует контингент учащихся, воспитанников в соответствии с лицензией на правоведения образовательной деятельности, обеспечивает социальную защиту обучающихся и воспитанников. </a:t>
            </a:r>
          </a:p>
          <a:p>
            <a:r>
              <a:rPr lang="ru-RU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46. Требования к квалификации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pPr algn="just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высшее и (или) послевузовское педагогическое образование или иное профессиональное образование по соответствующему профилю или документ, подтверждающий педагогическую переподготовку,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стаж педагогической работы не менее 3 лет;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осуществлении преподавательской деятельности – дополнительно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наличие квалификации: "педагог – эксперт" или наличие "педагог – исследователь" или "педагог – мастер".</a:t>
            </a: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Параграф 3. Заместитель руководителя (директора) организации среднего образования (начального, основного среднего, общего среднего и технического - профессионального образования) по учебной работе</a:t>
            </a:r>
            <a:br>
              <a:rPr lang="ru-RU" sz="2000" dirty="0">
                <a:latin typeface="Arial" pitchFamily="34" charset="0"/>
                <a:cs typeface="Arial" pitchFamily="34" charset="0"/>
              </a:rPr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47. Должностные обязанности: Организует учебно-воспитательный процесс, текущее планирование деятельности организации образования.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Анализирует состояние учебно-воспитательного процесса, научно-методического и социально-психологического обеспечения. </a:t>
            </a:r>
          </a:p>
          <a:p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Координирует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работу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педагогов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выполнению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Государственных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общеобязательных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стандартов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образования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рабочих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учебных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планов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программ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а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также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разработку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необходимой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документации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Проверяет краткосрочные планы педагогов.</a:t>
            </a:r>
          </a:p>
          <a:p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Осуществляет контроль за качеством образовательного процесса и объективностью оценки результатов освоения знаний в рамках Государственных общеобязательных стандартов образования.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Осуществляет работу по организации проведения текущей и итоговой аттестации. 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Обеспечивает внедрение новых подходов, эффективных технологий в образовательный процесс. 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Организовывает и осуществляет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внутришкольный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контроль по предметам, проводит срез знаний, анализирует качество знаний по итогам </a:t>
            </a:r>
            <a:r>
              <a:rPr lang="ru-RU" sz="1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внутришкольного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контроля, СОР и СОЧ. 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Обеспечивает тематический контроль знаний по предметам. 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Осуществляет контроль за учебной нагрузкой обучающихся, составляет расписание учебных занятий, курсов и занятий вариативного компонента рабочего учебного плана. </a:t>
            </a:r>
          </a:p>
          <a:p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Организует участие обучающихся и педагогов в олимпиадах, конкурсах, соревнованиях.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Координирует деятельность службы психолого-педагогического сопровождения обучающихся с особыми образовательными потребностями. 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Осуществляет координацию предметных методических объединений и экспериментальной работы организации образования, обеспечивает научно-методическую и социально-психологическую работу и ее анализ. </a:t>
            </a:r>
          </a:p>
          <a:p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Обобщает и принимает меры по трансляции эффективного опыта педагогов. Участвует в подборе педагогов. </a:t>
            </a:r>
          </a:p>
          <a:p>
            <a:r>
              <a:rPr lang="en-US" sz="1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endParaRPr lang="ru-RU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93067" y="1227667"/>
          <a:ext cx="8063573" cy="5225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Показатели эффективности деятельности руководителя организации образования</a:t>
            </a:r>
            <a:b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31800" y="1278468"/>
          <a:ext cx="3699933" cy="1777999"/>
        </p:xfrm>
        <a:graphic>
          <a:graphicData uri="http://schemas.openxmlformats.org/drawingml/2006/table">
            <a:tbl>
              <a:tblPr/>
              <a:tblGrid>
                <a:gridCol w="3699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779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ИТОГО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«руководитель-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организатор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                                     - 37 – 47 баллов;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«руководитель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-менеджер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                                          - 48-56 баллов;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«руководитель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-лидер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                                                   - 57-75,5 балла.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135467" y="3704962"/>
            <a:ext cx="331893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*Достижение показателей учитываются за </a:t>
            </a:r>
            <a:r>
              <a:rPr kumimoji="0" lang="kk-KZ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межаттестационный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период (</a:t>
            </a:r>
            <a:r>
              <a:rPr kumimoji="0" lang="ru-RU" sz="1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период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между аттестациями)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72533" y="838201"/>
          <a:ext cx="10778070" cy="3294982"/>
        </p:xfrm>
        <a:graphic>
          <a:graphicData uri="http://schemas.openxmlformats.org/drawingml/2006/table">
            <a:tbl>
              <a:tblPr/>
              <a:tblGrid>
                <a:gridCol w="553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81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3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6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82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36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№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Критерий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Баллы</a:t>
                      </a:r>
                      <a:endParaRPr lang="ru-RU" sz="14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Доказательство  </a:t>
                      </a:r>
                      <a:endParaRPr lang="ru-RU" sz="14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Самооценка </a:t>
                      </a:r>
                      <a:endParaRPr lang="ru-RU" sz="1400" kern="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Баллы членов комиссии</a:t>
                      </a:r>
                      <a:endParaRPr lang="ru-RU" sz="1200" kern="5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1316">
                <a:tc gridSpan="8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Эффективность обеспечения доступности качественного образования (максимальное количество баллов по критерию для организаций среднего, дополнительного образования – ­­25,5)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«руководитель 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организатор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5/4 – 10/9 баллов;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«руководитель 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менеджер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- 11/10 – 18/17 баллов;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«руководитель 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лидер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- 19/18 — 25,5/24,5 баллов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3540495" y="-33010"/>
            <a:ext cx="5111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Показатели эффективности</a:t>
            </a:r>
            <a:endParaRPr kumimoji="0" lang="ru-RU" sz="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деятельности руководителя организации образования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Аттестационный период</a:t>
            </a:r>
            <a:endParaRPr lang="ru-RU" dirty="0"/>
          </a:p>
        </p:txBody>
      </p:sp>
      <p:sp>
        <p:nvSpPr>
          <p:cNvPr id="7" name="Oval 7">
            <a:extLst>
              <a:ext uri="{FF2B5EF4-FFF2-40B4-BE49-F238E27FC236}">
                <a16:creationId xmlns:a16="http://schemas.microsoft.com/office/drawing/2014/main" id="{4AF512F2-9D52-45DC-BCEB-EF52B5C77797}"/>
              </a:ext>
            </a:extLst>
          </p:cNvPr>
          <p:cNvSpPr/>
          <p:nvPr/>
        </p:nvSpPr>
        <p:spPr>
          <a:xfrm>
            <a:off x="3975421" y="3285589"/>
            <a:ext cx="792000" cy="792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D2ACC793-0F30-4397-9A4A-3D8B8D29F645}"/>
              </a:ext>
            </a:extLst>
          </p:cNvPr>
          <p:cNvGrpSpPr/>
          <p:nvPr/>
        </p:nvGrpSpPr>
        <p:grpSpPr>
          <a:xfrm>
            <a:off x="3110253" y="2274896"/>
            <a:ext cx="1803379" cy="1987804"/>
            <a:chOff x="704607" y="2451148"/>
            <a:chExt cx="1803379" cy="1987804"/>
          </a:xfrm>
          <a:solidFill>
            <a:schemeClr val="accent1"/>
          </a:solidFill>
        </p:grpSpPr>
        <p:sp>
          <p:nvSpPr>
            <p:cNvPr id="9" name="Block Arc 9">
              <a:extLst>
                <a:ext uri="{FF2B5EF4-FFF2-40B4-BE49-F238E27FC236}">
                  <a16:creationId xmlns:a16="http://schemas.microsoft.com/office/drawing/2014/main" id="{09695D11-FBAE-4749-979B-84B649E4A7ED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032F0480-4FD2-4C75-A60F-5CC884BCFCC3}"/>
                </a:ext>
              </a:extLst>
            </p:cNvPr>
            <p:cNvSpPr/>
            <p:nvPr/>
          </p:nvSpPr>
          <p:spPr>
            <a:xfrm rot="10800000">
              <a:off x="1839101" y="2451148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8FC081C9-4CB0-49E1-881B-8C7BD52A9630}"/>
                </a:ext>
              </a:extLst>
            </p:cNvPr>
            <p:cNvSpPr/>
            <p:nvPr/>
          </p:nvSpPr>
          <p:spPr>
            <a:xfrm rot="5400000">
              <a:off x="1010607" y="3458905"/>
              <a:ext cx="108000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2" name="직사각형 113">
            <a:extLst>
              <a:ext uri="{FF2B5EF4-FFF2-40B4-BE49-F238E27FC236}">
                <a16:creationId xmlns:a16="http://schemas.microsoft.com/office/drawing/2014/main" id="{7F2233EA-E084-4C10-99A8-82BF13739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930" y="3447898"/>
            <a:ext cx="7627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ko-KR" sz="2800" b="1" dirty="0">
                <a:solidFill>
                  <a:schemeClr val="bg1"/>
                </a:solidFill>
                <a:cs typeface="Arial" charset="0"/>
              </a:rPr>
              <a:t>3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13" name="직사각형 113">
            <a:extLst>
              <a:ext uri="{FF2B5EF4-FFF2-40B4-BE49-F238E27FC236}">
                <a16:creationId xmlns:a16="http://schemas.microsoft.com/office/drawing/2014/main" id="{D879D45F-A8FC-42D2-A1FB-2B3FB3730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2692" y="3244701"/>
            <a:ext cx="762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Oval 19">
            <a:extLst>
              <a:ext uri="{FF2B5EF4-FFF2-40B4-BE49-F238E27FC236}">
                <a16:creationId xmlns:a16="http://schemas.microsoft.com/office/drawing/2014/main" id="{B7123AB4-AA64-4863-A25E-EDD85764B868}"/>
              </a:ext>
            </a:extLst>
          </p:cNvPr>
          <p:cNvSpPr/>
          <p:nvPr/>
        </p:nvSpPr>
        <p:spPr>
          <a:xfrm>
            <a:off x="3930048" y="1549602"/>
            <a:ext cx="794352" cy="77873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ko-KR" sz="2700" b="1" dirty="0">
                <a:solidFill>
                  <a:schemeClr val="bg1"/>
                </a:solidFill>
              </a:rPr>
              <a:t>2</a:t>
            </a:r>
            <a:endParaRPr lang="ko-KR" altLang="en-US" sz="2700" b="1" dirty="0">
              <a:solidFill>
                <a:schemeClr val="bg1"/>
              </a:solidFill>
            </a:endParaRPr>
          </a:p>
        </p:txBody>
      </p:sp>
      <p:sp>
        <p:nvSpPr>
          <p:cNvPr id="22" name="Block Arc 24">
            <a:extLst>
              <a:ext uri="{FF2B5EF4-FFF2-40B4-BE49-F238E27FC236}">
                <a16:creationId xmlns:a16="http://schemas.microsoft.com/office/drawing/2014/main" id="{29605E07-9F0F-458C-B094-BBFA8A7F4357}"/>
              </a:ext>
            </a:extLst>
          </p:cNvPr>
          <p:cNvSpPr/>
          <p:nvPr/>
        </p:nvSpPr>
        <p:spPr>
          <a:xfrm rot="5400000">
            <a:off x="3830837" y="3127593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4914BA6-8B04-4FA0-B5EB-73131D168689}"/>
              </a:ext>
            </a:extLst>
          </p:cNvPr>
          <p:cNvSpPr txBox="1"/>
          <p:nvPr/>
        </p:nvSpPr>
        <p:spPr>
          <a:xfrm>
            <a:off x="4961465" y="4057154"/>
            <a:ext cx="34628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Подача  заявления в аттестационную комиссию о присвоении (подтверждении) квалификационной категории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2DADA3D-5EC4-4A03-A7F2-4D7F6F58775D}"/>
              </a:ext>
            </a:extLst>
          </p:cNvPr>
          <p:cNvSpPr txBox="1"/>
          <p:nvPr/>
        </p:nvSpPr>
        <p:spPr>
          <a:xfrm>
            <a:off x="592667" y="1476502"/>
            <a:ext cx="31665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Прохождение квалификационной оценки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" name="Oval 5">
            <a:extLst>
              <a:ext uri="{FF2B5EF4-FFF2-40B4-BE49-F238E27FC236}">
                <a16:creationId xmlns:a16="http://schemas.microsoft.com/office/drawing/2014/main" id="{3D67F707-08D1-4ACA-9F03-2447FA42766E}"/>
              </a:ext>
            </a:extLst>
          </p:cNvPr>
          <p:cNvSpPr/>
          <p:nvPr/>
        </p:nvSpPr>
        <p:spPr>
          <a:xfrm>
            <a:off x="2207269" y="3273252"/>
            <a:ext cx="792000" cy="79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9" name="직사각형 113">
            <a:extLst>
              <a:ext uri="{FF2B5EF4-FFF2-40B4-BE49-F238E27FC236}">
                <a16:creationId xmlns:a16="http://schemas.microsoft.com/office/drawing/2014/main" id="{A2F63B46-2A17-4FAC-9A34-2D8376680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7645" y="3388631"/>
            <a:ext cx="7627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ko-KR" sz="2800" b="1" dirty="0">
                <a:solidFill>
                  <a:schemeClr val="bg1"/>
                </a:solidFill>
                <a:cs typeface="Arial" charset="0"/>
              </a:rPr>
              <a:t>1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grpSp>
        <p:nvGrpSpPr>
          <p:cNvPr id="50" name="Group 19">
            <a:extLst>
              <a:ext uri="{FF2B5EF4-FFF2-40B4-BE49-F238E27FC236}">
                <a16:creationId xmlns:a16="http://schemas.microsoft.com/office/drawing/2014/main" id="{626379A8-0584-47F7-BD3E-1C1DF16D59AF}"/>
              </a:ext>
            </a:extLst>
          </p:cNvPr>
          <p:cNvGrpSpPr/>
          <p:nvPr/>
        </p:nvGrpSpPr>
        <p:grpSpPr>
          <a:xfrm rot="16200000">
            <a:off x="1238104" y="3130609"/>
            <a:ext cx="1956904" cy="1915804"/>
            <a:chOff x="551082" y="2523148"/>
            <a:chExt cx="1956904" cy="1915804"/>
          </a:xfrm>
          <a:solidFill>
            <a:schemeClr val="accent6"/>
          </a:solidFill>
        </p:grpSpPr>
        <p:sp>
          <p:nvSpPr>
            <p:cNvPr id="51" name="Block Arc 20">
              <a:extLst>
                <a:ext uri="{FF2B5EF4-FFF2-40B4-BE49-F238E27FC236}">
                  <a16:creationId xmlns:a16="http://schemas.microsoft.com/office/drawing/2014/main" id="{BF86A392-EE8A-499D-8D02-A847CE6442BE}"/>
                </a:ext>
              </a:extLst>
            </p:cNvPr>
            <p:cNvSpPr/>
            <p:nvPr/>
          </p:nvSpPr>
          <p:spPr>
            <a:xfrm rot="16200000">
              <a:off x="1351682" y="3282648"/>
              <a:ext cx="1156304" cy="1156304"/>
            </a:xfrm>
            <a:prstGeom prst="blockArc">
              <a:avLst>
                <a:gd name="adj1" fmla="val 16124435"/>
                <a:gd name="adj2" fmla="val 89857"/>
                <a:gd name="adj3" fmla="val 1055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Rectangle 21">
              <a:extLst>
                <a:ext uri="{FF2B5EF4-FFF2-40B4-BE49-F238E27FC236}">
                  <a16:creationId xmlns:a16="http://schemas.microsoft.com/office/drawing/2014/main" id="{81B656E1-C4B0-4C27-9BF7-A156BBD19C7F}"/>
                </a:ext>
              </a:extLst>
            </p:cNvPr>
            <p:cNvSpPr/>
            <p:nvPr/>
          </p:nvSpPr>
          <p:spPr>
            <a:xfrm rot="10800000">
              <a:off x="1829576" y="2523148"/>
              <a:ext cx="108000" cy="79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Rectangle 22">
              <a:extLst>
                <a:ext uri="{FF2B5EF4-FFF2-40B4-BE49-F238E27FC236}">
                  <a16:creationId xmlns:a16="http://schemas.microsoft.com/office/drawing/2014/main" id="{A96156EB-CD51-4444-B55C-BB738D8D6A59}"/>
                </a:ext>
              </a:extLst>
            </p:cNvPr>
            <p:cNvSpPr/>
            <p:nvPr/>
          </p:nvSpPr>
          <p:spPr>
            <a:xfrm rot="5400000">
              <a:off x="929082" y="3386905"/>
              <a:ext cx="108000" cy="86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4" name="Block Arc 28">
            <a:extLst>
              <a:ext uri="{FF2B5EF4-FFF2-40B4-BE49-F238E27FC236}">
                <a16:creationId xmlns:a16="http://schemas.microsoft.com/office/drawing/2014/main" id="{CFC9C1FF-254B-4309-BDE1-40DCDA889C7E}"/>
              </a:ext>
            </a:extLst>
          </p:cNvPr>
          <p:cNvSpPr/>
          <p:nvPr/>
        </p:nvSpPr>
        <p:spPr>
          <a:xfrm>
            <a:off x="2057064" y="3108848"/>
            <a:ext cx="1156304" cy="1156304"/>
          </a:xfrm>
          <a:prstGeom prst="blockArc">
            <a:avLst>
              <a:gd name="adj1" fmla="val 16124435"/>
              <a:gd name="adj2" fmla="val 89857"/>
              <a:gd name="adj3" fmla="val 1055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4959D50-1045-401E-9C13-144A01BF8481}"/>
              </a:ext>
            </a:extLst>
          </p:cNvPr>
          <p:cNvSpPr txBox="1"/>
          <p:nvPr/>
        </p:nvSpPr>
        <p:spPr>
          <a:xfrm>
            <a:off x="345579" y="5153406"/>
            <a:ext cx="46836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1.Подача  заявления на сдачу </a:t>
            </a:r>
            <a:r>
              <a:rPr lang="kk-KZ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Национального квалификационного тестирования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232400" y="1844301"/>
            <a:ext cx="63923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промежуток времени в календарном году </a:t>
            </a:r>
            <a:r>
              <a:rPr lang="ru-RU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(январь-май, август-декабрь),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течение которого </a:t>
            </a:r>
            <a:r>
              <a:rPr lang="ru-RU" sz="24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аттестуемый проходит следующие этапы </a:t>
            </a:r>
            <a:endParaRPr lang="ru-RU" sz="24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3933"/>
            <a:ext cx="11997266" cy="8128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Эффективность обеспечения доступности качественного образования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1733" y="567268"/>
            <a:ext cx="11700934" cy="5437292"/>
          </a:xfrm>
        </p:spPr>
        <p:txBody>
          <a:bodyPr>
            <a:noAutofit/>
          </a:bodyPr>
          <a:lstStyle/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Открытость организации образования: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наличие сайта (</a:t>
            </a:r>
            <a:r>
              <a:rPr lang="en-US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страницы),  обновляемых еженедельно. Наличие страницы в социальных сетях, обновляемых еженедельно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Контингент обучающихся/воспитанников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Наличие специальных условий в соответствии с контингентом детей с особыми образовательными потребностями: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4.1. Доля обучающихся с особыми образовательными потребностями от общего количества обучаемых (контингент);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4.2. Наличие </a:t>
            </a:r>
            <a:r>
              <a:rPr lang="kk-KZ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безбарьерной</a:t>
            </a:r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среды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4.3. Организация сопровождения дефектолога, психолога, логопеда;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4.4. Доля педагогов, прошедших курсы повышения квалификации по инклюзивному образованию (для общеобразовательных организаций), по специальному образованию (для специальных организаций образования) от общего количества педагогов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4.5. Организация досуга для детей с особыми образовательными потребностями</a:t>
            </a:r>
            <a:r>
              <a:rPr lang="kk-KZ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(далее – ООП)</a:t>
            </a:r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 том числе детей надомного обучения (с учетом индивидуальных физических особенностей) (для организаций среднего образования)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5.1. Создание комфортных условий и безопасной среды: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обеспеченность видеонаблюдением;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возможность контроля и наблюдения за детьми в местах массового скопления (соответствие с ППРК от 6 мая 2021 года № 305 «Об утверждении требований к организации антитеррористической защиты объектов, уязвимых в террористическом отношении</a:t>
            </a:r>
            <a:r>
              <a:rPr lang="kk-KZ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отсутствие камер, вышедших из строя;  - отсутствие краж и взломов;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отсутствие штрафных санкций со стороны других государственных органов (по мониторингу Д</a:t>
            </a:r>
            <a:r>
              <a:rPr lang="kk-KZ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епартамента внутренних дел (далее –ДВД)</a:t>
            </a:r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kk-KZ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Департамента чрезвычайных ситуаций (далее - </a:t>
            </a:r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ДЧС) 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5.2. Организация контроля доступа к зданию организации образования: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система контроля и управления доступом (наличие турникетов (простых, с распознаванием лица, с браслетом, с отпечатками пальцев);  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наличие системы оповещения («тревожная кнопка»);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наличие субъектов охранной деятельности: охранники, вахтеры (для сельской местности)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Динамика увеличения обучающихся и воспитанников, охваченных дополнительным образованием по сравнению с предыдущим годом (для школ)</a:t>
            </a:r>
          </a:p>
          <a:p>
            <a:endParaRPr lang="ru-RU" sz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93067" y="1227667"/>
          <a:ext cx="8063573" cy="5225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Показатели эффективности деятельности заместителя руководителя организации образования</a:t>
            </a:r>
            <a:b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135467" y="3704962"/>
            <a:ext cx="331893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*Достижение показателей учитываются за </a:t>
            </a:r>
            <a:r>
              <a:rPr kumimoji="0" lang="kk-KZ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межаттестационный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период (</a:t>
            </a:r>
            <a:r>
              <a:rPr kumimoji="0" lang="ru-RU" sz="1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период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между аттестациями)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211667" y="996175"/>
            <a:ext cx="4902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ИТОГО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заместитель руководителя третьей категории</a:t>
            </a:r>
            <a:r>
              <a:rPr kumimoji="0" lang="kk-KZ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- 10 – 17 баллов;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kk-KZ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заместитель руководителя второй категории</a:t>
            </a:r>
            <a:r>
              <a:rPr kumimoji="0" lang="kk-KZ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— 18 - 29 баллов;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kk-KZ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заместитель руководителя первой категории</a:t>
            </a:r>
            <a:r>
              <a:rPr kumimoji="0" lang="kk-KZ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— 30 - 36 баллов</a:t>
            </a:r>
            <a:r>
              <a:rPr kumimoji="0" 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866" y="474134"/>
            <a:ext cx="10972800" cy="9906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Показатели эффективности деятельности заместителя руководителя по учебной работе</a:t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16468" y="1286933"/>
          <a:ext cx="11209865" cy="3886200"/>
        </p:xfrm>
        <a:graphic>
          <a:graphicData uri="http://schemas.openxmlformats.org/drawingml/2006/table">
            <a:tbl>
              <a:tblPr/>
              <a:tblGrid>
                <a:gridCol w="597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1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6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24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984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907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№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Критерий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Показатели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Баллы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Доказательство (материалы представляются в </a:t>
                      </a:r>
                      <a:r>
                        <a:rPr lang="ru-RU" sz="1400" kern="50" spc="10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портфолио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Самооценка </a:t>
                      </a:r>
                      <a:endParaRPr lang="ru-RU" sz="14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Баллы членов комиссии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spc="1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401">
                <a:tc gridSpan="8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Эффективность обеспечения открытости организации образования 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(максимальное количество баллов по критерию – 2 баллов)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руководителя третьей категории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- 1 балл;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руководителя второй категории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— 1,5 баллов; 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заместитель руководителя первой категории</a:t>
                      </a:r>
                      <a:r>
                        <a:rPr lang="kk-KZ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ru-RU" sz="14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— 2 балла</a:t>
                      </a:r>
                      <a:endParaRPr lang="ru-RU" sz="14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ChangeArrowheads="1"/>
          </p:cNvSpPr>
          <p:nvPr/>
        </p:nvSpPr>
        <p:spPr bwMode="auto">
          <a:xfrm>
            <a:off x="2381137" y="74711"/>
            <a:ext cx="74297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Эффективность развития кадрового потенциала, инновационной деятельности 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" y="363217"/>
          <a:ext cx="11904132" cy="6274145"/>
        </p:xfrm>
        <a:graphic>
          <a:graphicData uri="http://schemas.openxmlformats.org/drawingml/2006/table">
            <a:tbl>
              <a:tblPr/>
              <a:tblGrid>
                <a:gridCol w="357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6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0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14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82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562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28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педагогов с высшим профессиональным образованием от общего количества педагогов организации образования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91 - 100%; 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81 – 90%;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 – 80%;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Ниже 70%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kern="50" spc="1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баллов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Выгрузка с НОБД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7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28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педагогов, имеющих ученую/академическую степень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Свыше 15 %; 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8-15%;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4-7%;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1-3%;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Отсутствует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балл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баллов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Выгрузка с НОБД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07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28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Доля педагогов, имеющих квалификационную категорию </a:t>
                      </a: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педагог-исследователь</a:t>
                      </a: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педагог-мастер</a:t>
                      </a:r>
                      <a:r>
                        <a:rPr lang="kk-KZ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Свыше 15 %; 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8-15%;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4-7%;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1-3%;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Отсутствует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kern="50" spc="1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балл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баллов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Выгрузка с НОБД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0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28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у заместителя руководителя организации образования сертификата о курсах повышения квалификации в области менеджмента не менее 72 часов по программе, согласованной с уполномоченным органом 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Оцениваемый показатель присутствует;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Оцениваемый показатель отсутствует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балла;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баллов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Копии сертификатов 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7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28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разработанных заместителем руководителя программ или учебно-методических комплексов, или методических рекомендаций/пособий, одобренных учебно-методическим советом или имеющих авторское свидетельство по курируемому направлению за последние три года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Республиканский уровень;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Областной уровень;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Районный уровень;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Оцениваемый показатель отсутствует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балла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балл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баллов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Копии документов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287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Эффективность реализации планов </a:t>
                      </a:r>
                      <a:r>
                        <a:rPr lang="kk-KZ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внутришкольного</a:t>
                      </a:r>
                      <a:r>
                        <a:rPr lang="ru-RU" sz="1200" kern="50" spc="1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контроля по курируемому направлению</a:t>
                      </a:r>
                      <a:endParaRPr lang="ru-RU" sz="1200" kern="5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Достигнут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 достигнут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балла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балл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Аналитическая справка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5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 marR="1028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Реализуемые инициативы заместителя руководителя в работе с педагогами, обучающимися, родителями и др.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присутствует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10287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 отсутствует 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kern="50" spc="1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балла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6835" marR="723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балл</a:t>
                      </a:r>
                      <a:b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731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50" spc="1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Информация за подписью первого руководителя</a:t>
                      </a:r>
                      <a:endParaRPr lang="ru-RU" sz="1200" kern="5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педагогов, руководителей, заместителей руководителей организаций образования (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методического 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(центр</a:t>
            </a:r>
            <a:r>
              <a:rPr lang="kk-KZ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методистов методических кабинетов (центров)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64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Доплата за присвоенную (подтвержденную) квалификационную категорию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педагогам, руководителям, заместителям руководителей организаций образования (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методического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(центр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), методистам методических кабинетов (центров) осуществляется 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1 сентября или с 1 января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основании решения Комиссии соответствующего уровня в соответствии с действующими нормативными правовыми актами.</a:t>
            </a: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165. </a:t>
            </a:r>
            <a:r>
              <a:rPr lang="ru-RU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переходе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заместителя руководителя (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руководителя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из организации образования в другую организацию с назначением на другую должность (на должность заместителя руководителя или руководителя) имеющаяся квалификационная категория заместителя руководителя третьей категории или заместителя руководителя второй категории или заместителя руководителя первой категории или руководителя-организатора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или руководителя-менеджера или руководителя-лидера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сохраняется до истечения ее срока действия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35" y="516466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проведения квалификационной оценки(Параграф 3.) </a:t>
            </a:r>
            <a:b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k-KZ" dirty="0"/>
              <a:t> </a:t>
            </a:r>
            <a:endParaRPr lang="ru-RU" dirty="0"/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П.56. </a:t>
            </a:r>
            <a:r>
              <a:rPr lang="kk-KZ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Квалификационная оценка педагогов проводится организациями образования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включает рассмотрение документов на соответствие перечню документов, изложенных в стандарте государственной услуги по форме согласно приложению 7 настоящих Правил.</a:t>
            </a: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П.57. </a:t>
            </a:r>
            <a:r>
              <a:rPr lang="kk-KZ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отсутствие необходимых документов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 </a:t>
            </a:r>
            <a:r>
              <a:rPr lang="kk-KZ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течение 3-х рабочих дней приносит недостающие документы. 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5733" y="431800"/>
            <a:ext cx="10972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Перечень документов, необходимых для оказания государственной услуги (параграф 4)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96336" y="1219211"/>
          <a:ext cx="11396133" cy="3775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8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8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987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572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 </a:t>
                      </a:r>
                      <a:r>
                        <a:rPr kumimoji="0" lang="kk-KZ" sz="16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услугодателю</a:t>
                      </a:r>
                      <a:r>
                        <a:rPr kumimoji="0" lang="ru-RU" sz="16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 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Государственную корпорацию: </a:t>
                      </a:r>
                    </a:p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через </a:t>
                      </a:r>
                      <a:r>
                        <a:rPr kumimoji="0" lang="ru-RU" sz="1800" kern="12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веб-портал</a:t>
                      </a:r>
                      <a:r>
                        <a:rPr kumimoji="0" lang="ru-RU" sz="180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электронного правительства </a:t>
                      </a:r>
                      <a:r>
                        <a:rPr kumimoji="0" lang="ru-RU" sz="1800" kern="12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egov.kz</a:t>
                      </a:r>
                      <a:r>
                        <a:rPr kumimoji="0" lang="ru-RU" sz="1800" kern="1200" dirty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 </a:t>
                      </a:r>
                    </a:p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1073">
                <a:tc>
                  <a:txBody>
                    <a:bodyPr/>
                    <a:lstStyle/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1) заявление;</a:t>
                      </a:r>
                    </a:p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2) документ, удостоверяющий личность (требуется для идентификации личности) (возвращается владельцу)</a:t>
                      </a:r>
                      <a:r>
                        <a:rPr kumimoji="0" lang="kk-KZ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либо электронный документ из сервиса цифровых документов (для идентификации);</a:t>
                      </a:r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3) диплом об образовании;</a:t>
                      </a:r>
                    </a:p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4) документ о прохождении курсов переподготовки (при наличии);</a:t>
                      </a:r>
                    </a:p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5) документ, подтверждающий трудовую деятельность работника</a:t>
                      </a:r>
                      <a:r>
                        <a:rPr kumimoji="0" lang="ru-RU" sz="1400" b="0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;</a:t>
                      </a:r>
                      <a:endParaRPr lang="ru-RU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1) заявление;</a:t>
                      </a:r>
                    </a:p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2) диплом об образовании;</a:t>
                      </a:r>
                    </a:p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3) документ о прохождении курсов переподготовки (при наличии);</a:t>
                      </a:r>
                    </a:p>
                    <a:p>
                      <a:r>
                        <a:rPr kumimoji="0" lang="ru-RU" sz="1400" b="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4) документ, подтверждающий трудовую деятельность работника;</a:t>
                      </a:r>
                    </a:p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1) заявление</a:t>
                      </a:r>
                    </a:p>
                    <a:p>
                      <a:r>
                        <a:rPr kumimoji="0"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2) диплом об образовании;</a:t>
                      </a:r>
                    </a:p>
                    <a:p>
                      <a:r>
                        <a:rPr kumimoji="0"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3) документ о прохождении курсов переподготовки (при наличии);</a:t>
                      </a:r>
                    </a:p>
                    <a:p>
                      <a:r>
                        <a:rPr kumimoji="0" lang="ru-RU" sz="14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4) документ, подтверждающий трудовую деятельность работника; </a:t>
                      </a:r>
                    </a:p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304806" y="5194440"/>
            <a:ext cx="114046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П.58 </a:t>
            </a:r>
            <a:r>
              <a:rPr kumimoji="0" lang="kk-KZ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результатам НКТ на основании заявления педагога </a:t>
            </a:r>
            <a:r>
              <a:rPr kumimoji="0" lang="kk-KZ" sz="14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kk-KZ" sz="1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 истечения срока действующей категории</a:t>
            </a:r>
            <a:r>
              <a:rPr kumimoji="0" lang="kk-KZ" sz="14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и после квалификационной оценки проводится процедура дальнейшей аттестации</a:t>
            </a:r>
            <a:endParaRPr kumimoji="0" lang="kk-KZ" sz="180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96335" y="5773714"/>
            <a:ext cx="113453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П.59 Заявление подается </a:t>
            </a:r>
            <a:r>
              <a:rPr kumimoji="0" lang="kk-KZ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соблюдением сроков прохождения и последовательности категории </a:t>
            </a:r>
            <a:r>
              <a:rPr kumimoji="0" lang="kk-KZ" sz="14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соответствии с квалификационными требованиями согласно приказа №338.</a:t>
            </a:r>
            <a:endParaRPr kumimoji="0" lang="kk-KZ" sz="180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Аттестационные комиссии(глава 1.)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31799" y="1430871"/>
          <a:ext cx="11362268" cy="472440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8403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8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20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Для проведения аттестации педагогов в уполномоченных органах приказом первого руководителя этих государственных органов создаются Комиссии для следующих квалификационных категорий:</a:t>
                      </a: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717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организациях образования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632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«педагог-модератор»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«заместитель руководителя третьей квалификационной категории» или «руководитель-организатор», «заместитель руководителя второй квалификационной категории» или «руководитель-менеджер», «педагог-модератор» – 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для методистов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органах отдела образования района, города областного значения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63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«педагог-эксперт» и «педагог-исследователь»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«заместитель руководителя первой квалификационной категории» или «руководитель-лидер», «педагог-эксперт», «педагог-исследователь», «педагог-мастер» – для методистов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органах управления образования области, города республиканского значения и столицы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202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«педагог-мастер»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 уполномоченном органе в области образования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84200" y="0"/>
            <a:ext cx="10972800" cy="914400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Состав аттестационной комиссии(глава1.)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состав Комиссии по аттестации педагогов входят</a:t>
            </a:r>
          </a:p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педагоги, имеющие стаж работы не менее 10 лет, квалификационные категории «педагог-исследователь» или «педагог-мастер»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методисты учебно-методических кабинетов (центров), организаций повышения квалификации 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представители общественных и неправительственных организаций, 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профсоюзов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специалисты органов управления образования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подведомственных организаций </a:t>
            </a:r>
          </a:p>
          <a:p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аттестации руководителей и заместителей руководителей организаций образования (методических кабинетов (центров) входят 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представители государственных органов, в том числе местных представительных и исполнительных органов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уполномоченного государственного органа по труду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представители профсоюзов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неправительственных организаций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коллегиальных органов управления организаций образования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общественных советов, </a:t>
            </a:r>
          </a:p>
          <a:p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сотрудники структурных подразделений аттестующего органа</a:t>
            </a:r>
          </a:p>
          <a:p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13102</TotalTime>
  <Words>7324</Words>
  <Application>Microsoft Office PowerPoint</Application>
  <PresentationFormat>Широкоэкранный</PresentationFormat>
  <Paragraphs>857</Paragraphs>
  <Slides>54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Начальная</vt:lpstr>
      <vt:lpstr>  « О внесении изменений в приказ министра образования и науки республики казахстан от 27 января 2016 года № 83 «об утверждении правил и условий проведения аттестации педагогических работников и приравненных к ним лиц, занимающих должности в организациях образования, реализующих общеобразовательные учебные программы дошкольного воспитания и обучения, начального, основного среднего и общего среднего образования, образовательные программы технического и профессионального, послесреднего, дополнительного образования и специальные учебные программы, и иных гражданских служащих в области образования и науки»      Приказ МОН РК  №561 от 12.11.2021 года   </vt:lpstr>
      <vt:lpstr>Основные вопросы </vt:lpstr>
      <vt:lpstr>АЛГОРИТМ РАБОТЫ ПО АТТЕСТАЦИИ</vt:lpstr>
      <vt:lpstr>Терминология</vt:lpstr>
      <vt:lpstr>Аттестационный период</vt:lpstr>
      <vt:lpstr>Порядок проведения квалификационной оценки(Параграф 3.)  </vt:lpstr>
      <vt:lpstr>Перечень документов, необходимых для оказания государственной услуги (параграф 4) </vt:lpstr>
      <vt:lpstr>Аттестационные комиссии(глава 1.)</vt:lpstr>
      <vt:lpstr>Состав аттестационной комиссии(глава1.)</vt:lpstr>
      <vt:lpstr>Требования к аттестационной комиссии (глава 1.) </vt:lpstr>
      <vt:lpstr>Порядок прохождения аттестации</vt:lpstr>
      <vt:lpstr>Презентация PowerPoint</vt:lpstr>
      <vt:lpstr>Порядок проведения НКТ  </vt:lpstr>
      <vt:lpstr>Презентация PowerPoint</vt:lpstr>
      <vt:lpstr>П 24. Проценты переводятся в баллы по Шкале переводов согласно приложению 3 к Правилам согласно приказа №561 </vt:lpstr>
      <vt:lpstr>Приложение 3 к Правилам и условиям проведения аттестации педагогов  Шкала перевода процентов в баллы   </vt:lpstr>
      <vt:lpstr>Презентация PowerPoint</vt:lpstr>
      <vt:lpstr>Время сдачи НКТ (п.25)</vt:lpstr>
      <vt:lpstr>ОСОБЫЕ ЗАМЕЧАНИЯ</vt:lpstr>
      <vt:lpstr>Параграф 2. Порядок написания эссе  </vt:lpstr>
      <vt:lpstr>Квалификационные требования</vt:lpstr>
      <vt:lpstr>Квалификационные требования</vt:lpstr>
      <vt:lpstr> Параграф 1. Порядок очередного присвоения квалификационных категорий педагогам (приказ МОН РК от 12.11.2021 года  №561 )  Квалификационные требования  </vt:lpstr>
      <vt:lpstr> Параграф 1. Порядок очередного присвоения квалификационных категорий педагогам (приказ МОН РК от 12.11.2021 года  №561 )  Квалификационные требования  </vt:lpstr>
      <vt:lpstr>Параграф 1. Порядок очередного присвоения квалификационных категорий педагогам (приказ МОН РК от 12.11.2021 года  №561 )</vt:lpstr>
      <vt:lpstr>Параграф 1. Порядок очередного присвоения квалификационных категорий педагогам (приказ МОН РК от 12.11.2021 года  №561 )</vt:lpstr>
      <vt:lpstr>Продление срока действия категории</vt:lpstr>
      <vt:lpstr>Особые условия</vt:lpstr>
      <vt:lpstr>Аттестация педагогов  предпенсионного и пенсионного возраста</vt:lpstr>
      <vt:lpstr>Учет специальности по диплому  при аттестации </vt:lpstr>
      <vt:lpstr>Учет специальности по диплому  при аттестации </vt:lpstr>
      <vt:lpstr>Параграф 2. Порядок досрочного присвоения квалификационных категорий педагогам </vt:lpstr>
      <vt:lpstr>Параграф 2. Порядок досрочного присвоения квалификационных категорий педагогам </vt:lpstr>
      <vt:lpstr>Презентация PowerPoint</vt:lpstr>
      <vt:lpstr>Параграф 3. Порядок присвоения квалификационной категории педагогам по упрощенному порядку (без сдачи НКТ  на основании личного заявления, имеющим сертификаты по методике клил (CLIL) (при наличии)  </vt:lpstr>
      <vt:lpstr>Глава 4. Порядок проведения аттестации руководителей и заместителей руководителей организаций образования, руководителей, заместителей руководителя методических кабинетов (центров), методистов методических кабинетов (центров)</vt:lpstr>
      <vt:lpstr>Глава 4. Порядок проведения аттестации руководителей и заместителей руководителей организаций образования, руководителей, заместителей руководителя методических кабинетов (центров), методистов методических кабинетов (центров)  </vt:lpstr>
      <vt:lpstr>Параграф 1. Правила проведения квалификационной оценки   </vt:lpstr>
      <vt:lpstr>Параграф 2. Порядок проведения комплексного аналитического обобщения результатов деятельности</vt:lpstr>
      <vt:lpstr>Параграф 2. Решение АК для заместителей руководителей организации образования  (методического кабинета (центра) и методистов методических кабинетов (центров):  </vt:lpstr>
      <vt:lpstr>Параграф 2. Решение АК для заместителей руководителей организации образования  (методического кабинета (центра) и методистов методических кабинетов (центров) при  повторной аттестации   </vt:lpstr>
      <vt:lpstr>Параграф 2. Результат аттестации руководителей организаций образования (методических кабинетов (центров)</vt:lpstr>
      <vt:lpstr>Типовые квалификационные характеристики должностей педагогических работников</vt:lpstr>
      <vt:lpstr>43. Требования к квалификации руководителя :  </vt:lpstr>
      <vt:lpstr>Руководитель (директор, заведующий) организации среднего образования (начального, основного среднего и общего среднего) </vt:lpstr>
      <vt:lpstr> 46. Требования к квалификации ЗД</vt:lpstr>
      <vt:lpstr>Параграф 3. Заместитель руководителя (директора) организации среднего образования (начального, основного среднего, общего среднего и технического - профессионального образования) по учебной работе </vt:lpstr>
      <vt:lpstr>Показатели эффективности деятельности руководителя организации образования </vt:lpstr>
      <vt:lpstr>Презентация PowerPoint</vt:lpstr>
      <vt:lpstr>Эффективность обеспечения доступности качественного образования </vt:lpstr>
      <vt:lpstr>Показатели эффективности деятельности заместителя руководителя организации образования </vt:lpstr>
      <vt:lpstr>Показатели эффективности деятельности заместителя руководителя по учебной работе </vt:lpstr>
      <vt:lpstr>Презентация PowerPoint</vt:lpstr>
      <vt:lpstr>педагогов, руководителей, заместителей руководителей организаций образования (методического кабинета (центра), методистов методических кабинетов (центров)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Неизвестный пользователь</cp:lastModifiedBy>
  <cp:revision>163</cp:revision>
  <dcterms:created xsi:type="dcterms:W3CDTF">2018-02-18T19:39:47Z</dcterms:created>
  <dcterms:modified xsi:type="dcterms:W3CDTF">2022-02-09T08:50:47Z</dcterms:modified>
</cp:coreProperties>
</file>